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4"/>
  </p:sldMasterIdLst>
  <p:notesMasterIdLst>
    <p:notesMasterId r:id="rId82"/>
  </p:notesMasterIdLst>
  <p:sldIdLst>
    <p:sldId id="265" r:id="rId5"/>
    <p:sldId id="285" r:id="rId6"/>
    <p:sldId id="298" r:id="rId7"/>
    <p:sldId id="299" r:id="rId8"/>
    <p:sldId id="300" r:id="rId9"/>
    <p:sldId id="301" r:id="rId10"/>
    <p:sldId id="302" r:id="rId11"/>
    <p:sldId id="303" r:id="rId12"/>
    <p:sldId id="304" r:id="rId13"/>
    <p:sldId id="305" r:id="rId14"/>
    <p:sldId id="294" r:id="rId15"/>
    <p:sldId id="295" r:id="rId16"/>
    <p:sldId id="297" r:id="rId17"/>
    <p:sldId id="296" r:id="rId18"/>
    <p:sldId id="353" r:id="rId19"/>
    <p:sldId id="258" r:id="rId20"/>
    <p:sldId id="268" r:id="rId21"/>
    <p:sldId id="263" r:id="rId22"/>
    <p:sldId id="274" r:id="rId23"/>
    <p:sldId id="269" r:id="rId24"/>
    <p:sldId id="275" r:id="rId25"/>
    <p:sldId id="279" r:id="rId26"/>
    <p:sldId id="283" r:id="rId27"/>
    <p:sldId id="277" r:id="rId28"/>
    <p:sldId id="276" r:id="rId29"/>
    <p:sldId id="278" r:id="rId30"/>
    <p:sldId id="290" r:id="rId31"/>
    <p:sldId id="286" r:id="rId32"/>
    <p:sldId id="280" r:id="rId33"/>
    <p:sldId id="281" r:id="rId34"/>
    <p:sldId id="282" r:id="rId35"/>
    <p:sldId id="289" r:id="rId36"/>
    <p:sldId id="291" r:id="rId37"/>
    <p:sldId id="292" r:id="rId38"/>
    <p:sldId id="288" r:id="rId39"/>
    <p:sldId id="306" r:id="rId40"/>
    <p:sldId id="307" r:id="rId41"/>
    <p:sldId id="310" r:id="rId42"/>
    <p:sldId id="308" r:id="rId43"/>
    <p:sldId id="284" r:id="rId44"/>
    <p:sldId id="311" r:id="rId45"/>
    <p:sldId id="312" r:id="rId46"/>
    <p:sldId id="350" r:id="rId47"/>
    <p:sldId id="313" r:id="rId48"/>
    <p:sldId id="314" r:id="rId49"/>
    <p:sldId id="315" r:id="rId50"/>
    <p:sldId id="355" r:id="rId51"/>
    <p:sldId id="316" r:id="rId52"/>
    <p:sldId id="317" r:id="rId53"/>
    <p:sldId id="318" r:id="rId54"/>
    <p:sldId id="319" r:id="rId55"/>
    <p:sldId id="320" r:id="rId56"/>
    <p:sldId id="321" r:id="rId57"/>
    <p:sldId id="322" r:id="rId58"/>
    <p:sldId id="323" r:id="rId59"/>
    <p:sldId id="325" r:id="rId60"/>
    <p:sldId id="326" r:id="rId61"/>
    <p:sldId id="328" r:id="rId62"/>
    <p:sldId id="329" r:id="rId63"/>
    <p:sldId id="351" r:id="rId64"/>
    <p:sldId id="352" r:id="rId65"/>
    <p:sldId id="332" r:id="rId66"/>
    <p:sldId id="333" r:id="rId67"/>
    <p:sldId id="334" r:id="rId68"/>
    <p:sldId id="335" r:id="rId69"/>
    <p:sldId id="336" r:id="rId70"/>
    <p:sldId id="337" r:id="rId71"/>
    <p:sldId id="338" r:id="rId72"/>
    <p:sldId id="339" r:id="rId73"/>
    <p:sldId id="342" r:id="rId74"/>
    <p:sldId id="344" r:id="rId75"/>
    <p:sldId id="345" r:id="rId76"/>
    <p:sldId id="346" r:id="rId77"/>
    <p:sldId id="347" r:id="rId78"/>
    <p:sldId id="348" r:id="rId79"/>
    <p:sldId id="349" r:id="rId80"/>
    <p:sldId id="35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92"/>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7B69B-98A6-3793-027B-FD2DAD484277}" v="1" dt="2023-08-29T06:48:06.220"/>
    <p1510:client id="{0E3762EA-6EAC-D96E-D0DF-1D6F082FF270}" v="1" dt="2023-09-07T08:29:00.690"/>
    <p1510:client id="{478F5BFC-673F-05A0-D7E7-7E0E4790C5A7}" v="122" dt="2023-08-29T06:46:35.744"/>
    <p1510:client id="{A4376620-F56E-9690-48EB-67CE422E2A16}" v="1" dt="2023-09-25T09:43:09.304"/>
    <p1510:client id="{CB8709AC-17B2-DF7C-6EA3-D56C930B94FB}" v="1" dt="2023-09-12T09:31:02.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4346" autoAdjust="0"/>
  </p:normalViewPr>
  <p:slideViewPr>
    <p:cSldViewPr snapToGrid="0">
      <p:cViewPr varScale="1">
        <p:scale>
          <a:sx n="54" d="100"/>
          <a:sy n="54" d="100"/>
        </p:scale>
        <p:origin x="13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DA08B-FCB2-45F1-90FF-1EACDD87C68A}" type="doc">
      <dgm:prSet loTypeId="urn:microsoft.com/office/officeart/2005/8/layout/hChevron3" loCatId="process" qsTypeId="urn:microsoft.com/office/officeart/2005/8/quickstyle/simple1" qsCatId="simple" csTypeId="urn:microsoft.com/office/officeart/2005/8/colors/accent2_3" csCatId="accent2" phldr="1"/>
      <dgm:spPr/>
    </dgm:pt>
    <dgm:pt modelId="{1B703012-3F0A-465D-9845-39C5737DD478}">
      <dgm:prSet phldrT="[besedilo]" phldr="0"/>
      <dgm:spPr>
        <a:xfrm>
          <a:off x="4219" y="482523"/>
          <a:ext cx="3689523" cy="1475809"/>
        </a:xfrm>
        <a:prstGeom prst="homePlate">
          <a:avLst/>
        </a:prstGeom>
        <a:solidFill>
          <a:srgbClr val="E6B729"/>
        </a:solidFill>
        <a:ln w="19050" cap="rnd" cmpd="sng" algn="ctr">
          <a:solidFill>
            <a:sysClr val="window" lastClr="FFFFFF">
              <a:hueOff val="0"/>
              <a:satOff val="0"/>
              <a:lumOff val="0"/>
              <a:alphaOff val="0"/>
            </a:sysClr>
          </a:solidFill>
          <a:prstDash val="solid"/>
        </a:ln>
        <a:effectLst/>
      </dgm:spPr>
      <dgm:t>
        <a:bodyPr/>
        <a:lstStyle/>
        <a:p>
          <a:r>
            <a:rPr lang="sl-SI">
              <a:solidFill>
                <a:sysClr val="window" lastClr="FFFFFF"/>
              </a:solidFill>
              <a:latin typeface="Calibri" panose="020F0502020204030204" pitchFamily="34" charset="0"/>
              <a:ea typeface="+mn-ea"/>
              <a:cs typeface="Calibri" panose="020F0502020204030204" pitchFamily="34" charset="0"/>
            </a:rPr>
            <a:t>NAČRTOVANJE</a:t>
          </a:r>
        </a:p>
      </dgm:t>
    </dgm:pt>
    <dgm:pt modelId="{B4A1A5DF-C9BC-47FA-A7A2-B2186B6850E9}" type="parTrans" cxnId="{E75E6944-0F08-4C68-96B0-BC8B724585D5}">
      <dgm:prSet/>
      <dgm:spPr/>
      <dgm:t>
        <a:bodyPr/>
        <a:lstStyle/>
        <a:p>
          <a:endParaRPr lang="sl-SI"/>
        </a:p>
      </dgm:t>
    </dgm:pt>
    <dgm:pt modelId="{C3F83C46-B978-49E6-BA39-254A246B92F8}" type="sibTrans" cxnId="{E75E6944-0F08-4C68-96B0-BC8B724585D5}">
      <dgm:prSet/>
      <dgm:spPr/>
      <dgm:t>
        <a:bodyPr/>
        <a:lstStyle/>
        <a:p>
          <a:endParaRPr lang="sl-SI"/>
        </a:p>
      </dgm:t>
    </dgm:pt>
    <dgm:pt modelId="{91AB881A-AD3E-4CCF-88CD-EF0AD44B2F31}">
      <dgm:prSet phldrT="[besedilo]" phldr="0"/>
      <dgm:spPr>
        <a:xfrm>
          <a:off x="2955838" y="482523"/>
          <a:ext cx="3689523" cy="1475809"/>
        </a:xfrm>
        <a:prstGeom prst="chevron">
          <a:avLst/>
        </a:prstGeom>
        <a:solidFill>
          <a:srgbClr val="E6B729"/>
        </a:solidFill>
        <a:ln w="19050" cap="rnd" cmpd="sng" algn="ctr">
          <a:solidFill>
            <a:sysClr val="window" lastClr="FFFFFF">
              <a:hueOff val="0"/>
              <a:satOff val="0"/>
              <a:lumOff val="0"/>
              <a:alphaOff val="0"/>
            </a:sysClr>
          </a:solidFill>
          <a:prstDash val="solid"/>
        </a:ln>
        <a:effectLst/>
      </dgm:spPr>
      <dgm:t>
        <a:bodyPr/>
        <a:lstStyle/>
        <a:p>
          <a:r>
            <a:rPr lang="sl-SI">
              <a:solidFill>
                <a:sysClr val="window" lastClr="FFFFFF"/>
              </a:solidFill>
              <a:latin typeface="Calibri" panose="020F0502020204030204" pitchFamily="34" charset="0"/>
              <a:ea typeface="+mn-ea"/>
              <a:cs typeface="Calibri" panose="020F0502020204030204" pitchFamily="34" charset="0"/>
            </a:rPr>
            <a:t>POUČEVANJE</a:t>
          </a:r>
        </a:p>
      </dgm:t>
    </dgm:pt>
    <dgm:pt modelId="{C89C9706-76B5-4F71-8917-F60DAA78E34B}" type="parTrans" cxnId="{7F616530-1BD0-4FF3-8122-CDEE0C01B0EB}">
      <dgm:prSet/>
      <dgm:spPr/>
      <dgm:t>
        <a:bodyPr/>
        <a:lstStyle/>
        <a:p>
          <a:endParaRPr lang="sl-SI"/>
        </a:p>
      </dgm:t>
    </dgm:pt>
    <dgm:pt modelId="{93ACD65E-9245-43F8-A821-66082810CA8F}" type="sibTrans" cxnId="{7F616530-1BD0-4FF3-8122-CDEE0C01B0EB}">
      <dgm:prSet/>
      <dgm:spPr/>
      <dgm:t>
        <a:bodyPr/>
        <a:lstStyle/>
        <a:p>
          <a:endParaRPr lang="sl-SI"/>
        </a:p>
      </dgm:t>
    </dgm:pt>
    <dgm:pt modelId="{078E97AF-003B-42EC-9A53-10F02118C0D2}">
      <dgm:prSet phldrT="[besedilo]" phldr="0"/>
      <dgm:spPr>
        <a:xfrm>
          <a:off x="5907457" y="482523"/>
          <a:ext cx="3689523" cy="1475809"/>
        </a:xfrm>
        <a:prstGeom prst="chevron">
          <a:avLst/>
        </a:prstGeom>
        <a:solidFill>
          <a:srgbClr val="E6B729"/>
        </a:solidFill>
        <a:ln w="19050" cap="rnd" cmpd="sng" algn="ctr">
          <a:solidFill>
            <a:sysClr val="window" lastClr="FFFFFF">
              <a:hueOff val="0"/>
              <a:satOff val="0"/>
              <a:lumOff val="0"/>
              <a:alphaOff val="0"/>
            </a:sysClr>
          </a:solidFill>
          <a:prstDash val="solid"/>
        </a:ln>
        <a:effectLst/>
      </dgm:spPr>
      <dgm:t>
        <a:bodyPr/>
        <a:lstStyle/>
        <a:p>
          <a:pPr rtl="0"/>
          <a:r>
            <a:rPr lang="sl-SI">
              <a:solidFill>
                <a:sysClr val="window" lastClr="FFFFFF"/>
              </a:solidFill>
              <a:latin typeface="Calibri" panose="020F0502020204030204" pitchFamily="34" charset="0"/>
              <a:ea typeface="+mn-ea"/>
              <a:cs typeface="Calibri" panose="020F0502020204030204" pitchFamily="34" charset="0"/>
            </a:rPr>
            <a:t>VODENJE POGOVORA</a:t>
          </a:r>
        </a:p>
      </dgm:t>
    </dgm:pt>
    <dgm:pt modelId="{FF919672-F85E-481F-BEDB-A0B64F9C56E9}" type="parTrans" cxnId="{9BE19D25-127B-419D-B0DE-2FA37DD051F8}">
      <dgm:prSet/>
      <dgm:spPr/>
      <dgm:t>
        <a:bodyPr/>
        <a:lstStyle/>
        <a:p>
          <a:endParaRPr lang="sl-SI"/>
        </a:p>
      </dgm:t>
    </dgm:pt>
    <dgm:pt modelId="{CDD8C05D-0DC9-4E44-A664-2FB835A5E8BB}" type="sibTrans" cxnId="{9BE19D25-127B-419D-B0DE-2FA37DD051F8}">
      <dgm:prSet/>
      <dgm:spPr/>
      <dgm:t>
        <a:bodyPr/>
        <a:lstStyle/>
        <a:p>
          <a:endParaRPr lang="sl-SI"/>
        </a:p>
      </dgm:t>
    </dgm:pt>
    <dgm:pt modelId="{3A432A0D-FC29-4025-AAA2-1A771C9305CF}" type="pres">
      <dgm:prSet presAssocID="{8E0DA08B-FCB2-45F1-90FF-1EACDD87C68A}" presName="Name0" presStyleCnt="0">
        <dgm:presLayoutVars>
          <dgm:dir/>
          <dgm:resizeHandles val="exact"/>
        </dgm:presLayoutVars>
      </dgm:prSet>
      <dgm:spPr/>
    </dgm:pt>
    <dgm:pt modelId="{603DBBD6-2680-4355-9E0C-5AC5F8C4AABC}" type="pres">
      <dgm:prSet presAssocID="{1B703012-3F0A-465D-9845-39C5737DD478}" presName="parTxOnly" presStyleLbl="node1" presStyleIdx="0" presStyleCnt="3" custLinFactNeighborX="16014">
        <dgm:presLayoutVars>
          <dgm:bulletEnabled val="1"/>
        </dgm:presLayoutVars>
      </dgm:prSet>
      <dgm:spPr>
        <a:solidFill>
          <a:schemeClr val="accent3"/>
        </a:solidFill>
      </dgm:spPr>
      <dgm:t>
        <a:bodyPr/>
        <a:lstStyle/>
        <a:p>
          <a:endParaRPr lang="sl-SI"/>
        </a:p>
      </dgm:t>
    </dgm:pt>
    <dgm:pt modelId="{E3768894-56F4-45D3-8E7A-70BC5AF99594}" type="pres">
      <dgm:prSet presAssocID="{C3F83C46-B978-49E6-BA39-254A246B92F8}" presName="parSpace" presStyleCnt="0"/>
      <dgm:spPr/>
    </dgm:pt>
    <dgm:pt modelId="{DE6EF8AA-6E96-4E2C-A963-BBECC362EA2C}" type="pres">
      <dgm:prSet presAssocID="{91AB881A-AD3E-4CCF-88CD-EF0AD44B2F31}" presName="parTxOnly" presStyleLbl="node1" presStyleIdx="1" presStyleCnt="3" custLinFactNeighborX="16014">
        <dgm:presLayoutVars>
          <dgm:bulletEnabled val="1"/>
        </dgm:presLayoutVars>
      </dgm:prSet>
      <dgm:spPr>
        <a:solidFill>
          <a:schemeClr val="accent3"/>
        </a:solidFill>
      </dgm:spPr>
      <dgm:t>
        <a:bodyPr/>
        <a:lstStyle/>
        <a:p>
          <a:endParaRPr lang="sl-SI"/>
        </a:p>
      </dgm:t>
    </dgm:pt>
    <dgm:pt modelId="{FC0E74D3-55DF-4C89-8A18-FD6664A9AE04}" type="pres">
      <dgm:prSet presAssocID="{93ACD65E-9245-43F8-A821-66082810CA8F}" presName="parSpace" presStyleCnt="0"/>
      <dgm:spPr/>
    </dgm:pt>
    <dgm:pt modelId="{D5FDF22B-84F1-4C95-8C2C-CBD51C430E1C}" type="pres">
      <dgm:prSet presAssocID="{078E97AF-003B-42EC-9A53-10F02118C0D2}" presName="parTxOnly" presStyleLbl="node1" presStyleIdx="2" presStyleCnt="3">
        <dgm:presLayoutVars>
          <dgm:bulletEnabled val="1"/>
        </dgm:presLayoutVars>
      </dgm:prSet>
      <dgm:spPr>
        <a:solidFill>
          <a:schemeClr val="accent3"/>
        </a:solidFill>
      </dgm:spPr>
      <dgm:t>
        <a:bodyPr/>
        <a:lstStyle/>
        <a:p>
          <a:endParaRPr lang="sl-SI"/>
        </a:p>
      </dgm:t>
    </dgm:pt>
  </dgm:ptLst>
  <dgm:cxnLst>
    <dgm:cxn modelId="{9BE19D25-127B-419D-B0DE-2FA37DD051F8}" srcId="{8E0DA08B-FCB2-45F1-90FF-1EACDD87C68A}" destId="{078E97AF-003B-42EC-9A53-10F02118C0D2}" srcOrd="2" destOrd="0" parTransId="{FF919672-F85E-481F-BEDB-A0B64F9C56E9}" sibTransId="{CDD8C05D-0DC9-4E44-A664-2FB835A5E8BB}"/>
    <dgm:cxn modelId="{F4EFFCBB-ADA0-4E7D-B192-295A990788B7}" type="presOf" srcId="{078E97AF-003B-42EC-9A53-10F02118C0D2}" destId="{D5FDF22B-84F1-4C95-8C2C-CBD51C430E1C}" srcOrd="0" destOrd="0" presId="urn:microsoft.com/office/officeart/2005/8/layout/hChevron3"/>
    <dgm:cxn modelId="{7F616530-1BD0-4FF3-8122-CDEE0C01B0EB}" srcId="{8E0DA08B-FCB2-45F1-90FF-1EACDD87C68A}" destId="{91AB881A-AD3E-4CCF-88CD-EF0AD44B2F31}" srcOrd="1" destOrd="0" parTransId="{C89C9706-76B5-4F71-8917-F60DAA78E34B}" sibTransId="{93ACD65E-9245-43F8-A821-66082810CA8F}"/>
    <dgm:cxn modelId="{E75E6944-0F08-4C68-96B0-BC8B724585D5}" srcId="{8E0DA08B-FCB2-45F1-90FF-1EACDD87C68A}" destId="{1B703012-3F0A-465D-9845-39C5737DD478}" srcOrd="0" destOrd="0" parTransId="{B4A1A5DF-C9BC-47FA-A7A2-B2186B6850E9}" sibTransId="{C3F83C46-B978-49E6-BA39-254A246B92F8}"/>
    <dgm:cxn modelId="{08D4CD6B-749A-493D-85B1-E96E9CC37BF4}" type="presOf" srcId="{1B703012-3F0A-465D-9845-39C5737DD478}" destId="{603DBBD6-2680-4355-9E0C-5AC5F8C4AABC}" srcOrd="0" destOrd="0" presId="urn:microsoft.com/office/officeart/2005/8/layout/hChevron3"/>
    <dgm:cxn modelId="{93F80A48-1DB8-408E-BAB7-4E626FB2DC78}" type="presOf" srcId="{8E0DA08B-FCB2-45F1-90FF-1EACDD87C68A}" destId="{3A432A0D-FC29-4025-AAA2-1A771C9305CF}" srcOrd="0" destOrd="0" presId="urn:microsoft.com/office/officeart/2005/8/layout/hChevron3"/>
    <dgm:cxn modelId="{7098ED10-5C94-4AEA-861E-79756F9ACDEB}" type="presOf" srcId="{91AB881A-AD3E-4CCF-88CD-EF0AD44B2F31}" destId="{DE6EF8AA-6E96-4E2C-A963-BBECC362EA2C}" srcOrd="0" destOrd="0" presId="urn:microsoft.com/office/officeart/2005/8/layout/hChevron3"/>
    <dgm:cxn modelId="{A05543ED-890E-4CFD-9854-DC82E187A157}" type="presParOf" srcId="{3A432A0D-FC29-4025-AAA2-1A771C9305CF}" destId="{603DBBD6-2680-4355-9E0C-5AC5F8C4AABC}" srcOrd="0" destOrd="0" presId="urn:microsoft.com/office/officeart/2005/8/layout/hChevron3"/>
    <dgm:cxn modelId="{1259B258-ABBD-4CB5-8C72-ECF575043606}" type="presParOf" srcId="{3A432A0D-FC29-4025-AAA2-1A771C9305CF}" destId="{E3768894-56F4-45D3-8E7A-70BC5AF99594}" srcOrd="1" destOrd="0" presId="urn:microsoft.com/office/officeart/2005/8/layout/hChevron3"/>
    <dgm:cxn modelId="{CCDC5243-44CC-4FF2-A051-A403E15E90C9}" type="presParOf" srcId="{3A432A0D-FC29-4025-AAA2-1A771C9305CF}" destId="{DE6EF8AA-6E96-4E2C-A963-BBECC362EA2C}" srcOrd="2" destOrd="0" presId="urn:microsoft.com/office/officeart/2005/8/layout/hChevron3"/>
    <dgm:cxn modelId="{6F91BE28-28F2-4AB6-9D76-22D2F0836E6C}" type="presParOf" srcId="{3A432A0D-FC29-4025-AAA2-1A771C9305CF}" destId="{FC0E74D3-55DF-4C89-8A18-FD6664A9AE04}" srcOrd="3" destOrd="0" presId="urn:microsoft.com/office/officeart/2005/8/layout/hChevron3"/>
    <dgm:cxn modelId="{4BFDD38B-C466-47E4-B9FD-47B29B9B7EDB}" type="presParOf" srcId="{3A432A0D-FC29-4025-AAA2-1A771C9305CF}" destId="{D5FDF22B-84F1-4C95-8C2C-CBD51C430E1C}"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AD7C83-D1AF-49B7-A62C-FE45ABADDF1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sl-SI"/>
        </a:p>
      </dgm:t>
    </dgm:pt>
    <dgm:pt modelId="{D685F633-050B-4C22-B76E-C52F75C527D0}">
      <dgm:prSet phldrT="[besedilo]" phldr="0" custT="1"/>
      <dgm:spPr/>
      <dgm:t>
        <a:bodyPr/>
        <a:lstStyle/>
        <a:p>
          <a:pPr rtl="0"/>
          <a:r>
            <a:rPr lang="sl-SI" sz="3200" dirty="0">
              <a:latin typeface="+mn-lt"/>
            </a:rPr>
            <a:t>Učni </a:t>
          </a:r>
          <a:r>
            <a:rPr lang="sl-SI" sz="3200" dirty="0">
              <a:latin typeface="+mn-lt"/>
              <a:cs typeface="Calibri" panose="020F0502020204030204" pitchFamily="34" charset="0"/>
            </a:rPr>
            <a:t>jezik</a:t>
          </a:r>
        </a:p>
      </dgm:t>
    </dgm:pt>
    <dgm:pt modelId="{CDA6CB38-9DEC-45D3-A4EE-3DBE2EE720FB}" type="parTrans" cxnId="{DD1172A9-95C3-4158-AD5B-004C4339B3F7}">
      <dgm:prSet/>
      <dgm:spPr/>
      <dgm:t>
        <a:bodyPr/>
        <a:lstStyle/>
        <a:p>
          <a:endParaRPr lang="sl-SI"/>
        </a:p>
      </dgm:t>
    </dgm:pt>
    <dgm:pt modelId="{DB4CC1AF-F1BD-4073-BA46-F8DA0824FD80}" type="sibTrans" cxnId="{DD1172A9-95C3-4158-AD5B-004C4339B3F7}">
      <dgm:prSet/>
      <dgm:spPr/>
      <dgm:t>
        <a:bodyPr/>
        <a:lstStyle/>
        <a:p>
          <a:endParaRPr lang="sl-SI"/>
        </a:p>
      </dgm:t>
    </dgm:pt>
    <dgm:pt modelId="{E845D3A0-84C8-4336-BAC8-7C529900E4EF}">
      <dgm:prSet phldrT="[besedilo]" phldr="0" custT="1"/>
      <dgm:spPr/>
      <dgm:t>
        <a:bodyPr/>
        <a:lstStyle/>
        <a:p>
          <a:pPr rtl="0"/>
          <a:r>
            <a:rPr lang="sl-SI" sz="3200">
              <a:latin typeface="+mn-lt"/>
            </a:rPr>
            <a:t>Spoznavni govor</a:t>
          </a:r>
        </a:p>
      </dgm:t>
    </dgm:pt>
    <dgm:pt modelId="{164E6AEB-5697-48F3-9E3B-743166D5F219}" type="parTrans" cxnId="{69FE6F47-7B98-4E9F-8814-1B72014A53EE}">
      <dgm:prSet/>
      <dgm:spPr/>
      <dgm:t>
        <a:bodyPr/>
        <a:lstStyle/>
        <a:p>
          <a:endParaRPr lang="sl-SI"/>
        </a:p>
      </dgm:t>
    </dgm:pt>
    <dgm:pt modelId="{719C02CD-BE01-4E75-BED7-FBF06CD388A9}" type="sibTrans" cxnId="{69FE6F47-7B98-4E9F-8814-1B72014A53EE}">
      <dgm:prSet/>
      <dgm:spPr/>
      <dgm:t>
        <a:bodyPr/>
        <a:lstStyle/>
        <a:p>
          <a:endParaRPr lang="sl-SI"/>
        </a:p>
      </dgm:t>
    </dgm:pt>
    <dgm:pt modelId="{A9BDFBA2-D47A-4CB2-B296-DBCF0342F5E5}">
      <dgm:prSet phldrT="[besedilo]" phldr="0" custT="1"/>
      <dgm:spPr/>
      <dgm:t>
        <a:bodyPr/>
        <a:lstStyle/>
        <a:p>
          <a:pPr rtl="0"/>
          <a:r>
            <a:rPr lang="sl-SI" sz="3200" dirty="0">
              <a:latin typeface="+mn-lt"/>
            </a:rPr>
            <a:t>Odnosni govor</a:t>
          </a:r>
        </a:p>
      </dgm:t>
    </dgm:pt>
    <dgm:pt modelId="{8F39E97B-BB17-4210-8367-3BD72DFFE46C}" type="parTrans" cxnId="{530836CA-92CC-4EF8-858E-418AC4FE1F56}">
      <dgm:prSet/>
      <dgm:spPr/>
      <dgm:t>
        <a:bodyPr/>
        <a:lstStyle/>
        <a:p>
          <a:endParaRPr lang="sl-SI"/>
        </a:p>
      </dgm:t>
    </dgm:pt>
    <dgm:pt modelId="{15DBFAE9-F91D-4BDA-90CC-DC4D640D523D}" type="sibTrans" cxnId="{530836CA-92CC-4EF8-858E-418AC4FE1F56}">
      <dgm:prSet/>
      <dgm:spPr/>
      <dgm:t>
        <a:bodyPr/>
        <a:lstStyle/>
        <a:p>
          <a:endParaRPr lang="sl-SI"/>
        </a:p>
      </dgm:t>
    </dgm:pt>
    <dgm:pt modelId="{AB2CD105-8B3A-4B6D-969B-0C3B3E791776}" type="pres">
      <dgm:prSet presAssocID="{AAAD7C83-D1AF-49B7-A62C-FE45ABADDF13}" presName="hierChild1" presStyleCnt="0">
        <dgm:presLayoutVars>
          <dgm:orgChart val="1"/>
          <dgm:chPref val="1"/>
          <dgm:dir/>
          <dgm:animOne val="branch"/>
          <dgm:animLvl val="lvl"/>
          <dgm:resizeHandles/>
        </dgm:presLayoutVars>
      </dgm:prSet>
      <dgm:spPr/>
      <dgm:t>
        <a:bodyPr/>
        <a:lstStyle/>
        <a:p>
          <a:endParaRPr lang="sl-SI"/>
        </a:p>
      </dgm:t>
    </dgm:pt>
    <dgm:pt modelId="{EBA47125-A401-465F-BB02-F03A8F960E75}" type="pres">
      <dgm:prSet presAssocID="{D685F633-050B-4C22-B76E-C52F75C527D0}" presName="hierRoot1" presStyleCnt="0">
        <dgm:presLayoutVars>
          <dgm:hierBranch val="init"/>
        </dgm:presLayoutVars>
      </dgm:prSet>
      <dgm:spPr/>
    </dgm:pt>
    <dgm:pt modelId="{765962EF-C277-4B79-A6D7-20452EC5CEEE}" type="pres">
      <dgm:prSet presAssocID="{D685F633-050B-4C22-B76E-C52F75C527D0}" presName="rootComposite1" presStyleCnt="0"/>
      <dgm:spPr/>
    </dgm:pt>
    <dgm:pt modelId="{6A9249D3-5C0E-4BD1-B15E-4383FA23358E}" type="pres">
      <dgm:prSet presAssocID="{D685F633-050B-4C22-B76E-C52F75C527D0}" presName="rootText1" presStyleLbl="node0" presStyleIdx="0" presStyleCnt="1" custLinFactNeighborX="2423" custLinFactNeighborY="967">
        <dgm:presLayoutVars>
          <dgm:chPref val="3"/>
        </dgm:presLayoutVars>
      </dgm:prSet>
      <dgm:spPr/>
      <dgm:t>
        <a:bodyPr/>
        <a:lstStyle/>
        <a:p>
          <a:endParaRPr lang="sl-SI"/>
        </a:p>
      </dgm:t>
    </dgm:pt>
    <dgm:pt modelId="{9A13D899-13C3-4932-8239-FAE04E613C30}" type="pres">
      <dgm:prSet presAssocID="{D685F633-050B-4C22-B76E-C52F75C527D0}" presName="rootConnector1" presStyleLbl="node1" presStyleIdx="0" presStyleCnt="0"/>
      <dgm:spPr/>
      <dgm:t>
        <a:bodyPr/>
        <a:lstStyle/>
        <a:p>
          <a:endParaRPr lang="sl-SI"/>
        </a:p>
      </dgm:t>
    </dgm:pt>
    <dgm:pt modelId="{4E5939AA-110B-409E-B691-CF5024EDEEB1}" type="pres">
      <dgm:prSet presAssocID="{D685F633-050B-4C22-B76E-C52F75C527D0}" presName="hierChild2" presStyleCnt="0"/>
      <dgm:spPr/>
    </dgm:pt>
    <dgm:pt modelId="{B77FDD13-4803-4D5F-B9F0-BFA08AD63D8C}" type="pres">
      <dgm:prSet presAssocID="{164E6AEB-5697-48F3-9E3B-743166D5F219}" presName="Name37" presStyleLbl="parChTrans1D2" presStyleIdx="0" presStyleCnt="2"/>
      <dgm:spPr/>
      <dgm:t>
        <a:bodyPr/>
        <a:lstStyle/>
        <a:p>
          <a:endParaRPr lang="sl-SI"/>
        </a:p>
      </dgm:t>
    </dgm:pt>
    <dgm:pt modelId="{5940B16B-CA3F-4529-9598-2FF2F7ABCC8B}" type="pres">
      <dgm:prSet presAssocID="{E845D3A0-84C8-4336-BAC8-7C529900E4EF}" presName="hierRoot2" presStyleCnt="0">
        <dgm:presLayoutVars>
          <dgm:hierBranch val="init"/>
        </dgm:presLayoutVars>
      </dgm:prSet>
      <dgm:spPr/>
    </dgm:pt>
    <dgm:pt modelId="{D0FAE787-9319-4E08-A079-6CDCA5AE63D7}" type="pres">
      <dgm:prSet presAssocID="{E845D3A0-84C8-4336-BAC8-7C529900E4EF}" presName="rootComposite" presStyleCnt="0"/>
      <dgm:spPr/>
    </dgm:pt>
    <dgm:pt modelId="{0279B080-C8C6-4D17-9786-02D759F8E9B9}" type="pres">
      <dgm:prSet presAssocID="{E845D3A0-84C8-4336-BAC8-7C529900E4EF}" presName="rootText" presStyleLbl="node2" presStyleIdx="0" presStyleCnt="2">
        <dgm:presLayoutVars>
          <dgm:chPref val="3"/>
        </dgm:presLayoutVars>
      </dgm:prSet>
      <dgm:spPr/>
      <dgm:t>
        <a:bodyPr/>
        <a:lstStyle/>
        <a:p>
          <a:endParaRPr lang="sl-SI"/>
        </a:p>
      </dgm:t>
    </dgm:pt>
    <dgm:pt modelId="{1291D96F-8B5D-4FF6-AB2C-56A6DD7D5AB4}" type="pres">
      <dgm:prSet presAssocID="{E845D3A0-84C8-4336-BAC8-7C529900E4EF}" presName="rootConnector" presStyleLbl="node2" presStyleIdx="0" presStyleCnt="2"/>
      <dgm:spPr/>
      <dgm:t>
        <a:bodyPr/>
        <a:lstStyle/>
        <a:p>
          <a:endParaRPr lang="sl-SI"/>
        </a:p>
      </dgm:t>
    </dgm:pt>
    <dgm:pt modelId="{953B3F14-D0FD-475C-A205-1CA19FB87E33}" type="pres">
      <dgm:prSet presAssocID="{E845D3A0-84C8-4336-BAC8-7C529900E4EF}" presName="hierChild4" presStyleCnt="0"/>
      <dgm:spPr/>
    </dgm:pt>
    <dgm:pt modelId="{46B7A90E-2ACB-4044-B947-58248E5C63CD}" type="pres">
      <dgm:prSet presAssocID="{E845D3A0-84C8-4336-BAC8-7C529900E4EF}" presName="hierChild5" presStyleCnt="0"/>
      <dgm:spPr/>
    </dgm:pt>
    <dgm:pt modelId="{4C5C3BFA-6629-40E5-9934-F6E15A21B333}" type="pres">
      <dgm:prSet presAssocID="{8F39E97B-BB17-4210-8367-3BD72DFFE46C}" presName="Name37" presStyleLbl="parChTrans1D2" presStyleIdx="1" presStyleCnt="2"/>
      <dgm:spPr/>
      <dgm:t>
        <a:bodyPr/>
        <a:lstStyle/>
        <a:p>
          <a:endParaRPr lang="sl-SI"/>
        </a:p>
      </dgm:t>
    </dgm:pt>
    <dgm:pt modelId="{16360FA6-0BE1-4C88-A2AE-B3FF9559815E}" type="pres">
      <dgm:prSet presAssocID="{A9BDFBA2-D47A-4CB2-B296-DBCF0342F5E5}" presName="hierRoot2" presStyleCnt="0">
        <dgm:presLayoutVars>
          <dgm:hierBranch val="init"/>
        </dgm:presLayoutVars>
      </dgm:prSet>
      <dgm:spPr/>
    </dgm:pt>
    <dgm:pt modelId="{FBD745C3-A5F1-4AB4-B50C-7E2561E6F493}" type="pres">
      <dgm:prSet presAssocID="{A9BDFBA2-D47A-4CB2-B296-DBCF0342F5E5}" presName="rootComposite" presStyleCnt="0"/>
      <dgm:spPr/>
    </dgm:pt>
    <dgm:pt modelId="{BD3F68FD-9AA4-48E7-BBC8-A7F56AAA68EF}" type="pres">
      <dgm:prSet presAssocID="{A9BDFBA2-D47A-4CB2-B296-DBCF0342F5E5}" presName="rootText" presStyleLbl="node2" presStyleIdx="1" presStyleCnt="2">
        <dgm:presLayoutVars>
          <dgm:chPref val="3"/>
        </dgm:presLayoutVars>
      </dgm:prSet>
      <dgm:spPr/>
      <dgm:t>
        <a:bodyPr/>
        <a:lstStyle/>
        <a:p>
          <a:endParaRPr lang="sl-SI"/>
        </a:p>
      </dgm:t>
    </dgm:pt>
    <dgm:pt modelId="{C14355F8-C9DD-4A2A-A076-53E8BC447DC7}" type="pres">
      <dgm:prSet presAssocID="{A9BDFBA2-D47A-4CB2-B296-DBCF0342F5E5}" presName="rootConnector" presStyleLbl="node2" presStyleIdx="1" presStyleCnt="2"/>
      <dgm:spPr/>
      <dgm:t>
        <a:bodyPr/>
        <a:lstStyle/>
        <a:p>
          <a:endParaRPr lang="sl-SI"/>
        </a:p>
      </dgm:t>
    </dgm:pt>
    <dgm:pt modelId="{5A78AD95-BF55-4BB5-A5F9-C757FDD8A9C1}" type="pres">
      <dgm:prSet presAssocID="{A9BDFBA2-D47A-4CB2-B296-DBCF0342F5E5}" presName="hierChild4" presStyleCnt="0"/>
      <dgm:spPr/>
    </dgm:pt>
    <dgm:pt modelId="{3E23F9CD-FA23-454F-BD0A-BBFD7457E9F2}" type="pres">
      <dgm:prSet presAssocID="{A9BDFBA2-D47A-4CB2-B296-DBCF0342F5E5}" presName="hierChild5" presStyleCnt="0"/>
      <dgm:spPr/>
    </dgm:pt>
    <dgm:pt modelId="{6DBC654E-90BD-4359-9245-575E2F8722A1}" type="pres">
      <dgm:prSet presAssocID="{D685F633-050B-4C22-B76E-C52F75C527D0}" presName="hierChild3" presStyleCnt="0"/>
      <dgm:spPr/>
    </dgm:pt>
  </dgm:ptLst>
  <dgm:cxnLst>
    <dgm:cxn modelId="{2BC7EB3F-F371-4581-9C08-CEEED121B61A}" type="presOf" srcId="{A9BDFBA2-D47A-4CB2-B296-DBCF0342F5E5}" destId="{C14355F8-C9DD-4A2A-A076-53E8BC447DC7}" srcOrd="1" destOrd="0" presId="urn:microsoft.com/office/officeart/2005/8/layout/orgChart1"/>
    <dgm:cxn modelId="{D5DA1E4E-6B16-442E-9F19-37684C02B438}" type="presOf" srcId="{A9BDFBA2-D47A-4CB2-B296-DBCF0342F5E5}" destId="{BD3F68FD-9AA4-48E7-BBC8-A7F56AAA68EF}" srcOrd="0" destOrd="0" presId="urn:microsoft.com/office/officeart/2005/8/layout/orgChart1"/>
    <dgm:cxn modelId="{DD1172A9-95C3-4158-AD5B-004C4339B3F7}" srcId="{AAAD7C83-D1AF-49B7-A62C-FE45ABADDF13}" destId="{D685F633-050B-4C22-B76E-C52F75C527D0}" srcOrd="0" destOrd="0" parTransId="{CDA6CB38-9DEC-45D3-A4EE-3DBE2EE720FB}" sibTransId="{DB4CC1AF-F1BD-4073-BA46-F8DA0824FD80}"/>
    <dgm:cxn modelId="{2145AA4D-5048-4C48-BBBB-F332C7314B4D}" type="presOf" srcId="{8F39E97B-BB17-4210-8367-3BD72DFFE46C}" destId="{4C5C3BFA-6629-40E5-9934-F6E15A21B333}" srcOrd="0" destOrd="0" presId="urn:microsoft.com/office/officeart/2005/8/layout/orgChart1"/>
    <dgm:cxn modelId="{ACF592B7-355C-4E69-BD70-E4E262A6F8D3}" type="presOf" srcId="{E845D3A0-84C8-4336-BAC8-7C529900E4EF}" destId="{1291D96F-8B5D-4FF6-AB2C-56A6DD7D5AB4}" srcOrd="1" destOrd="0" presId="urn:microsoft.com/office/officeart/2005/8/layout/orgChart1"/>
    <dgm:cxn modelId="{901980D1-D996-46DF-82AB-655595377E8B}" type="presOf" srcId="{D685F633-050B-4C22-B76E-C52F75C527D0}" destId="{6A9249D3-5C0E-4BD1-B15E-4383FA23358E}" srcOrd="0" destOrd="0" presId="urn:microsoft.com/office/officeart/2005/8/layout/orgChart1"/>
    <dgm:cxn modelId="{530836CA-92CC-4EF8-858E-418AC4FE1F56}" srcId="{D685F633-050B-4C22-B76E-C52F75C527D0}" destId="{A9BDFBA2-D47A-4CB2-B296-DBCF0342F5E5}" srcOrd="1" destOrd="0" parTransId="{8F39E97B-BB17-4210-8367-3BD72DFFE46C}" sibTransId="{15DBFAE9-F91D-4BDA-90CC-DC4D640D523D}"/>
    <dgm:cxn modelId="{A6C5619A-7ADE-43E4-9625-B88E17F5BCBA}" type="presOf" srcId="{D685F633-050B-4C22-B76E-C52F75C527D0}" destId="{9A13D899-13C3-4932-8239-FAE04E613C30}" srcOrd="1" destOrd="0" presId="urn:microsoft.com/office/officeart/2005/8/layout/orgChart1"/>
    <dgm:cxn modelId="{69FE6F47-7B98-4E9F-8814-1B72014A53EE}" srcId="{D685F633-050B-4C22-B76E-C52F75C527D0}" destId="{E845D3A0-84C8-4336-BAC8-7C529900E4EF}" srcOrd="0" destOrd="0" parTransId="{164E6AEB-5697-48F3-9E3B-743166D5F219}" sibTransId="{719C02CD-BE01-4E75-BED7-FBF06CD388A9}"/>
    <dgm:cxn modelId="{30E7E7A9-5C5C-4D47-9576-6468CA16C580}" type="presOf" srcId="{164E6AEB-5697-48F3-9E3B-743166D5F219}" destId="{B77FDD13-4803-4D5F-B9F0-BFA08AD63D8C}" srcOrd="0" destOrd="0" presId="urn:microsoft.com/office/officeart/2005/8/layout/orgChart1"/>
    <dgm:cxn modelId="{FCC29FAF-37C5-4508-8A4D-95409EC48378}" type="presOf" srcId="{AAAD7C83-D1AF-49B7-A62C-FE45ABADDF13}" destId="{AB2CD105-8B3A-4B6D-969B-0C3B3E791776}" srcOrd="0" destOrd="0" presId="urn:microsoft.com/office/officeart/2005/8/layout/orgChart1"/>
    <dgm:cxn modelId="{DFD3CA09-B5AD-408B-B588-EB04235708E7}" type="presOf" srcId="{E845D3A0-84C8-4336-BAC8-7C529900E4EF}" destId="{0279B080-C8C6-4D17-9786-02D759F8E9B9}" srcOrd="0" destOrd="0" presId="urn:microsoft.com/office/officeart/2005/8/layout/orgChart1"/>
    <dgm:cxn modelId="{683E9A65-DA45-4A01-9E68-C2F970252ACB}" type="presParOf" srcId="{AB2CD105-8B3A-4B6D-969B-0C3B3E791776}" destId="{EBA47125-A401-465F-BB02-F03A8F960E75}" srcOrd="0" destOrd="0" presId="urn:microsoft.com/office/officeart/2005/8/layout/orgChart1"/>
    <dgm:cxn modelId="{4B44B37F-BD46-4E6B-AF80-D3E4D5B5D28E}" type="presParOf" srcId="{EBA47125-A401-465F-BB02-F03A8F960E75}" destId="{765962EF-C277-4B79-A6D7-20452EC5CEEE}" srcOrd="0" destOrd="0" presId="urn:microsoft.com/office/officeart/2005/8/layout/orgChart1"/>
    <dgm:cxn modelId="{64F9F28B-E5F2-469B-BDB1-F38F130C2248}" type="presParOf" srcId="{765962EF-C277-4B79-A6D7-20452EC5CEEE}" destId="{6A9249D3-5C0E-4BD1-B15E-4383FA23358E}" srcOrd="0" destOrd="0" presId="urn:microsoft.com/office/officeart/2005/8/layout/orgChart1"/>
    <dgm:cxn modelId="{23F8F2FB-B979-4A21-AE17-8DBBF71BC277}" type="presParOf" srcId="{765962EF-C277-4B79-A6D7-20452EC5CEEE}" destId="{9A13D899-13C3-4932-8239-FAE04E613C30}" srcOrd="1" destOrd="0" presId="urn:microsoft.com/office/officeart/2005/8/layout/orgChart1"/>
    <dgm:cxn modelId="{B51DFCEA-31CC-4512-B031-E3603F26E262}" type="presParOf" srcId="{EBA47125-A401-465F-BB02-F03A8F960E75}" destId="{4E5939AA-110B-409E-B691-CF5024EDEEB1}" srcOrd="1" destOrd="0" presId="urn:microsoft.com/office/officeart/2005/8/layout/orgChart1"/>
    <dgm:cxn modelId="{820C3B5A-A104-4CD1-A2CD-8A095F63C9FF}" type="presParOf" srcId="{4E5939AA-110B-409E-B691-CF5024EDEEB1}" destId="{B77FDD13-4803-4D5F-B9F0-BFA08AD63D8C}" srcOrd="0" destOrd="0" presId="urn:microsoft.com/office/officeart/2005/8/layout/orgChart1"/>
    <dgm:cxn modelId="{4A4702C8-DA40-4421-B052-CC471A5A9D2C}" type="presParOf" srcId="{4E5939AA-110B-409E-B691-CF5024EDEEB1}" destId="{5940B16B-CA3F-4529-9598-2FF2F7ABCC8B}" srcOrd="1" destOrd="0" presId="urn:microsoft.com/office/officeart/2005/8/layout/orgChart1"/>
    <dgm:cxn modelId="{C5176260-979D-4D7C-B5AB-1CB8C13975EB}" type="presParOf" srcId="{5940B16B-CA3F-4529-9598-2FF2F7ABCC8B}" destId="{D0FAE787-9319-4E08-A079-6CDCA5AE63D7}" srcOrd="0" destOrd="0" presId="urn:microsoft.com/office/officeart/2005/8/layout/orgChart1"/>
    <dgm:cxn modelId="{1678768D-4FE5-4621-AA48-13804D286DDC}" type="presParOf" srcId="{D0FAE787-9319-4E08-A079-6CDCA5AE63D7}" destId="{0279B080-C8C6-4D17-9786-02D759F8E9B9}" srcOrd="0" destOrd="0" presId="urn:microsoft.com/office/officeart/2005/8/layout/orgChart1"/>
    <dgm:cxn modelId="{C584C3D9-EC6A-4C3A-B9A9-7AB249F42CB9}" type="presParOf" srcId="{D0FAE787-9319-4E08-A079-6CDCA5AE63D7}" destId="{1291D96F-8B5D-4FF6-AB2C-56A6DD7D5AB4}" srcOrd="1" destOrd="0" presId="urn:microsoft.com/office/officeart/2005/8/layout/orgChart1"/>
    <dgm:cxn modelId="{7D9BE330-D5F0-4B7E-8672-FEB6F78CFFF0}" type="presParOf" srcId="{5940B16B-CA3F-4529-9598-2FF2F7ABCC8B}" destId="{953B3F14-D0FD-475C-A205-1CA19FB87E33}" srcOrd="1" destOrd="0" presId="urn:microsoft.com/office/officeart/2005/8/layout/orgChart1"/>
    <dgm:cxn modelId="{FA2805CA-810F-4064-B444-1EA7E8C6607E}" type="presParOf" srcId="{5940B16B-CA3F-4529-9598-2FF2F7ABCC8B}" destId="{46B7A90E-2ACB-4044-B947-58248E5C63CD}" srcOrd="2" destOrd="0" presId="urn:microsoft.com/office/officeart/2005/8/layout/orgChart1"/>
    <dgm:cxn modelId="{324B0D0E-97C6-444C-B343-F6DA68A199D8}" type="presParOf" srcId="{4E5939AA-110B-409E-B691-CF5024EDEEB1}" destId="{4C5C3BFA-6629-40E5-9934-F6E15A21B333}" srcOrd="2" destOrd="0" presId="urn:microsoft.com/office/officeart/2005/8/layout/orgChart1"/>
    <dgm:cxn modelId="{A29C622A-2F72-4BE8-AE93-1CF59142243F}" type="presParOf" srcId="{4E5939AA-110B-409E-B691-CF5024EDEEB1}" destId="{16360FA6-0BE1-4C88-A2AE-B3FF9559815E}" srcOrd="3" destOrd="0" presId="urn:microsoft.com/office/officeart/2005/8/layout/orgChart1"/>
    <dgm:cxn modelId="{33C0477C-DE2E-4335-87D9-9C43E48BA763}" type="presParOf" srcId="{16360FA6-0BE1-4C88-A2AE-B3FF9559815E}" destId="{FBD745C3-A5F1-4AB4-B50C-7E2561E6F493}" srcOrd="0" destOrd="0" presId="urn:microsoft.com/office/officeart/2005/8/layout/orgChart1"/>
    <dgm:cxn modelId="{796FEFA6-8B25-456F-955C-5AB639503DE4}" type="presParOf" srcId="{FBD745C3-A5F1-4AB4-B50C-7E2561E6F493}" destId="{BD3F68FD-9AA4-48E7-BBC8-A7F56AAA68EF}" srcOrd="0" destOrd="0" presId="urn:microsoft.com/office/officeart/2005/8/layout/orgChart1"/>
    <dgm:cxn modelId="{B2736845-3A43-46A3-BB7B-C5E1BE4BBEC2}" type="presParOf" srcId="{FBD745C3-A5F1-4AB4-B50C-7E2561E6F493}" destId="{C14355F8-C9DD-4A2A-A076-53E8BC447DC7}" srcOrd="1" destOrd="0" presId="urn:microsoft.com/office/officeart/2005/8/layout/orgChart1"/>
    <dgm:cxn modelId="{5C735BF7-02AA-459F-A95F-F255E85EEE2D}" type="presParOf" srcId="{16360FA6-0BE1-4C88-A2AE-B3FF9559815E}" destId="{5A78AD95-BF55-4BB5-A5F9-C757FDD8A9C1}" srcOrd="1" destOrd="0" presId="urn:microsoft.com/office/officeart/2005/8/layout/orgChart1"/>
    <dgm:cxn modelId="{46DB8A23-3A3A-4481-8B3B-2F7150FA865D}" type="presParOf" srcId="{16360FA6-0BE1-4C88-A2AE-B3FF9559815E}" destId="{3E23F9CD-FA23-454F-BD0A-BBFD7457E9F2}" srcOrd="2" destOrd="0" presId="urn:microsoft.com/office/officeart/2005/8/layout/orgChart1"/>
    <dgm:cxn modelId="{08A37944-ACA8-4AD7-8B31-D74C93639A25}" type="presParOf" srcId="{EBA47125-A401-465F-BB02-F03A8F960E75}" destId="{6DBC654E-90BD-4359-9245-575E2F8722A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DBBD6-2680-4355-9E0C-5AC5F8C4AABC}">
      <dsp:nvSpPr>
        <dsp:cNvPr id="0" name=""/>
        <dsp:cNvSpPr/>
      </dsp:nvSpPr>
      <dsp:spPr>
        <a:xfrm>
          <a:off x="129733" y="970899"/>
          <a:ext cx="3910968" cy="1564387"/>
        </a:xfrm>
        <a:prstGeom prst="homePlate">
          <a:avLst/>
        </a:prstGeom>
        <a:solidFill>
          <a:schemeClr val="accent3"/>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354" tIns="82677" rIns="41339" bIns="82677" numCol="1" spcCol="1270" anchor="ctr" anchorCtr="0">
          <a:noAutofit/>
        </a:bodyPr>
        <a:lstStyle/>
        <a:p>
          <a:pPr lvl="0" algn="ctr" defTabSz="1377950">
            <a:lnSpc>
              <a:spcPct val="90000"/>
            </a:lnSpc>
            <a:spcBef>
              <a:spcPct val="0"/>
            </a:spcBef>
            <a:spcAft>
              <a:spcPct val="35000"/>
            </a:spcAft>
          </a:pPr>
          <a:r>
            <a:rPr lang="sl-SI" sz="3100" kern="1200">
              <a:solidFill>
                <a:sysClr val="window" lastClr="FFFFFF"/>
              </a:solidFill>
              <a:latin typeface="Calibri" panose="020F0502020204030204" pitchFamily="34" charset="0"/>
              <a:ea typeface="+mn-ea"/>
              <a:cs typeface="Calibri" panose="020F0502020204030204" pitchFamily="34" charset="0"/>
            </a:rPr>
            <a:t>NAČRTOVANJE</a:t>
          </a:r>
        </a:p>
      </dsp:txBody>
      <dsp:txXfrm>
        <a:off x="129733" y="970899"/>
        <a:ext cx="3519871" cy="1564387"/>
      </dsp:txXfrm>
    </dsp:sp>
    <dsp:sp modelId="{DE6EF8AA-6E96-4E2C-A963-BBECC362EA2C}">
      <dsp:nvSpPr>
        <dsp:cNvPr id="0" name=""/>
        <dsp:cNvSpPr/>
      </dsp:nvSpPr>
      <dsp:spPr>
        <a:xfrm>
          <a:off x="3258507" y="970899"/>
          <a:ext cx="3910968" cy="1564387"/>
        </a:xfrm>
        <a:prstGeom prst="chevron">
          <a:avLst/>
        </a:prstGeom>
        <a:solidFill>
          <a:schemeClr val="accent3"/>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lvl="0" algn="ctr" defTabSz="1377950">
            <a:lnSpc>
              <a:spcPct val="90000"/>
            </a:lnSpc>
            <a:spcBef>
              <a:spcPct val="0"/>
            </a:spcBef>
            <a:spcAft>
              <a:spcPct val="35000"/>
            </a:spcAft>
          </a:pPr>
          <a:r>
            <a:rPr lang="sl-SI" sz="3100" kern="1200">
              <a:solidFill>
                <a:sysClr val="window" lastClr="FFFFFF"/>
              </a:solidFill>
              <a:latin typeface="Calibri" panose="020F0502020204030204" pitchFamily="34" charset="0"/>
              <a:ea typeface="+mn-ea"/>
              <a:cs typeface="Calibri" panose="020F0502020204030204" pitchFamily="34" charset="0"/>
            </a:rPr>
            <a:t>POUČEVANJE</a:t>
          </a:r>
        </a:p>
      </dsp:txBody>
      <dsp:txXfrm>
        <a:off x="4040701" y="970899"/>
        <a:ext cx="2346581" cy="1564387"/>
      </dsp:txXfrm>
    </dsp:sp>
    <dsp:sp modelId="{D5FDF22B-84F1-4C95-8C2C-CBD51C430E1C}">
      <dsp:nvSpPr>
        <dsp:cNvPr id="0" name=""/>
        <dsp:cNvSpPr/>
      </dsp:nvSpPr>
      <dsp:spPr>
        <a:xfrm>
          <a:off x="6262021" y="970899"/>
          <a:ext cx="3910968" cy="1564387"/>
        </a:xfrm>
        <a:prstGeom prst="chevron">
          <a:avLst/>
        </a:prstGeom>
        <a:solidFill>
          <a:schemeClr val="accent3"/>
        </a:solidFill>
        <a:ln w="19050" cap="rnd"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lvl="0" algn="ctr" defTabSz="1377950" rtl="0">
            <a:lnSpc>
              <a:spcPct val="90000"/>
            </a:lnSpc>
            <a:spcBef>
              <a:spcPct val="0"/>
            </a:spcBef>
            <a:spcAft>
              <a:spcPct val="35000"/>
            </a:spcAft>
          </a:pPr>
          <a:r>
            <a:rPr lang="sl-SI" sz="3100" kern="1200">
              <a:solidFill>
                <a:sysClr val="window" lastClr="FFFFFF"/>
              </a:solidFill>
              <a:latin typeface="Calibri" panose="020F0502020204030204" pitchFamily="34" charset="0"/>
              <a:ea typeface="+mn-ea"/>
              <a:cs typeface="Calibri" panose="020F0502020204030204" pitchFamily="34" charset="0"/>
            </a:rPr>
            <a:t>VODENJE POGOVORA</a:t>
          </a:r>
        </a:p>
      </dsp:txBody>
      <dsp:txXfrm>
        <a:off x="7044215" y="970899"/>
        <a:ext cx="2346581" cy="1564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C3BFA-6629-40E5-9934-F6E15A21B333}">
      <dsp:nvSpPr>
        <dsp:cNvPr id="0" name=""/>
        <dsp:cNvSpPr/>
      </dsp:nvSpPr>
      <dsp:spPr>
        <a:xfrm>
          <a:off x="2336102" y="1511503"/>
          <a:ext cx="1200905" cy="424236"/>
        </a:xfrm>
        <a:custGeom>
          <a:avLst/>
          <a:gdLst/>
          <a:ahLst/>
          <a:cxnLst/>
          <a:rect l="0" t="0" r="0" b="0"/>
          <a:pathLst>
            <a:path>
              <a:moveTo>
                <a:pt x="0" y="0"/>
              </a:moveTo>
              <a:lnTo>
                <a:pt x="0" y="207119"/>
              </a:lnTo>
              <a:lnTo>
                <a:pt x="1200905" y="207119"/>
              </a:lnTo>
              <a:lnTo>
                <a:pt x="1200905" y="4242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7FDD13-4803-4D5F-B9F0-BFA08AD63D8C}">
      <dsp:nvSpPr>
        <dsp:cNvPr id="0" name=""/>
        <dsp:cNvSpPr/>
      </dsp:nvSpPr>
      <dsp:spPr>
        <a:xfrm>
          <a:off x="1034992" y="1511503"/>
          <a:ext cx="1301109" cy="424236"/>
        </a:xfrm>
        <a:custGeom>
          <a:avLst/>
          <a:gdLst/>
          <a:ahLst/>
          <a:cxnLst/>
          <a:rect l="0" t="0" r="0" b="0"/>
          <a:pathLst>
            <a:path>
              <a:moveTo>
                <a:pt x="1301109" y="0"/>
              </a:moveTo>
              <a:lnTo>
                <a:pt x="1301109" y="207119"/>
              </a:lnTo>
              <a:lnTo>
                <a:pt x="0" y="207119"/>
              </a:lnTo>
              <a:lnTo>
                <a:pt x="0" y="4242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9249D3-5C0E-4BD1-B15E-4383FA23358E}">
      <dsp:nvSpPr>
        <dsp:cNvPr id="0" name=""/>
        <dsp:cNvSpPr/>
      </dsp:nvSpPr>
      <dsp:spPr>
        <a:xfrm>
          <a:off x="1302211" y="477613"/>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sl-SI" sz="3200" kern="1200" dirty="0">
              <a:latin typeface="+mn-lt"/>
            </a:rPr>
            <a:t>Učni </a:t>
          </a:r>
          <a:r>
            <a:rPr lang="sl-SI" sz="3200" kern="1200" dirty="0">
              <a:latin typeface="+mn-lt"/>
              <a:cs typeface="Calibri" panose="020F0502020204030204" pitchFamily="34" charset="0"/>
            </a:rPr>
            <a:t>jezik</a:t>
          </a:r>
        </a:p>
      </dsp:txBody>
      <dsp:txXfrm>
        <a:off x="1302211" y="477613"/>
        <a:ext cx="2067780" cy="1033890"/>
      </dsp:txXfrm>
    </dsp:sp>
    <dsp:sp modelId="{0279B080-C8C6-4D17-9786-02D759F8E9B9}">
      <dsp:nvSpPr>
        <dsp:cNvPr id="0" name=""/>
        <dsp:cNvSpPr/>
      </dsp:nvSpPr>
      <dsp:spPr>
        <a:xfrm>
          <a:off x="1102" y="1935739"/>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sl-SI" sz="3200" kern="1200">
              <a:latin typeface="+mn-lt"/>
            </a:rPr>
            <a:t>Spoznavni govor</a:t>
          </a:r>
        </a:p>
      </dsp:txBody>
      <dsp:txXfrm>
        <a:off x="1102" y="1935739"/>
        <a:ext cx="2067780" cy="1033890"/>
      </dsp:txXfrm>
    </dsp:sp>
    <dsp:sp modelId="{BD3F68FD-9AA4-48E7-BBC8-A7F56AAA68EF}">
      <dsp:nvSpPr>
        <dsp:cNvPr id="0" name=""/>
        <dsp:cNvSpPr/>
      </dsp:nvSpPr>
      <dsp:spPr>
        <a:xfrm>
          <a:off x="2503116" y="1935739"/>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rtl="0">
            <a:lnSpc>
              <a:spcPct val="90000"/>
            </a:lnSpc>
            <a:spcBef>
              <a:spcPct val="0"/>
            </a:spcBef>
            <a:spcAft>
              <a:spcPct val="35000"/>
            </a:spcAft>
          </a:pPr>
          <a:r>
            <a:rPr lang="sl-SI" sz="3200" kern="1200" dirty="0">
              <a:latin typeface="+mn-lt"/>
            </a:rPr>
            <a:t>Odnosni govor</a:t>
          </a:r>
        </a:p>
      </dsp:txBody>
      <dsp:txXfrm>
        <a:off x="2503116" y="1935739"/>
        <a:ext cx="2067780" cy="103389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8FCCF-33A9-DE4B-8632-0608DF85E96B}" type="datetimeFigureOut">
              <a:rPr lang="en-SI" smtClean="0"/>
              <a:t>11/08/2023</a:t>
            </a:fld>
            <a:endParaRPr lang="en-S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CBC22-9CE0-E44E-B14B-50CA23BED9C9}" type="slidenum">
              <a:rPr lang="en-SI" smtClean="0"/>
              <a:t>‹#›</a:t>
            </a:fld>
            <a:endParaRPr lang="en-SI"/>
          </a:p>
        </p:txBody>
      </p:sp>
    </p:spTree>
    <p:extLst>
      <p:ext uri="{BB962C8B-B14F-4D97-AF65-F5344CB8AC3E}">
        <p14:creationId xmlns:p14="http://schemas.microsoft.com/office/powerpoint/2010/main" val="13180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3</a:t>
            </a:fld>
            <a:endParaRPr lang="en-SI"/>
          </a:p>
        </p:txBody>
      </p:sp>
    </p:spTree>
    <p:extLst>
      <p:ext uri="{BB962C8B-B14F-4D97-AF65-F5344CB8AC3E}">
        <p14:creationId xmlns:p14="http://schemas.microsoft.com/office/powerpoint/2010/main" val="208695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cs typeface="Calibri"/>
              </a:rPr>
              <a:t>Marjana</a:t>
            </a:r>
            <a:endParaRPr lang="en-US" dirty="0">
              <a:cs typeface="Calibri"/>
            </a:endParaRPr>
          </a:p>
        </p:txBody>
      </p:sp>
      <p:sp>
        <p:nvSpPr>
          <p:cNvPr id="4" name="Označba mesta številke diapozitiva 3"/>
          <p:cNvSpPr>
            <a:spLocks noGrp="1"/>
          </p:cNvSpPr>
          <p:nvPr>
            <p:ph type="sldNum" sz="quarter" idx="5"/>
          </p:nvPr>
        </p:nvSpPr>
        <p:spPr/>
        <p:txBody>
          <a:bodyPr/>
          <a:lstStyle/>
          <a:p>
            <a:fld id="{395DE5BD-E977-4562-BCE0-5CB816EDE979}" type="slidenum">
              <a:rPr lang="sl-SI" smtClean="0"/>
              <a:t>12</a:t>
            </a:fld>
            <a:endParaRPr lang="sl-SI"/>
          </a:p>
        </p:txBody>
      </p:sp>
    </p:spTree>
    <p:extLst>
      <p:ext uri="{BB962C8B-B14F-4D97-AF65-F5344CB8AC3E}">
        <p14:creationId xmlns:p14="http://schemas.microsoft.com/office/powerpoint/2010/main" val="1158250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Marjana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13</a:t>
            </a:fld>
            <a:endParaRPr lang="en-SI"/>
          </a:p>
        </p:txBody>
      </p:sp>
    </p:spTree>
    <p:extLst>
      <p:ext uri="{BB962C8B-B14F-4D97-AF65-F5344CB8AC3E}">
        <p14:creationId xmlns:p14="http://schemas.microsoft.com/office/powerpoint/2010/main" val="355940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14</a:t>
            </a:fld>
            <a:endParaRPr lang="en-SI"/>
          </a:p>
        </p:txBody>
      </p:sp>
    </p:spTree>
    <p:extLst>
      <p:ext uri="{BB962C8B-B14F-4D97-AF65-F5344CB8AC3E}">
        <p14:creationId xmlns:p14="http://schemas.microsoft.com/office/powerpoint/2010/main" val="78995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dirty="0">
                <a:cs typeface="Calibri"/>
              </a:rPr>
              <a:t>Sandra da </a:t>
            </a:r>
            <a:r>
              <a:rPr lang="en-US" dirty="0" err="1" smtClean="0">
                <a:cs typeface="Calibri"/>
              </a:rPr>
              <a:t>navodila</a:t>
            </a:r>
            <a:r>
              <a:rPr lang="sl-SI" dirty="0" smtClean="0">
                <a:cs typeface="Calibri"/>
              </a:rPr>
              <a:t> </a:t>
            </a:r>
            <a:r>
              <a:rPr lang="en-US" dirty="0" smtClean="0">
                <a:cs typeface="Calibri"/>
              </a:rPr>
              <a:t>in </a:t>
            </a:r>
            <a:r>
              <a:rPr lang="en-US" dirty="0" err="1" smtClean="0">
                <a:cs typeface="Calibri"/>
              </a:rPr>
              <a:t>vodi</a:t>
            </a:r>
            <a:r>
              <a:rPr lang="en-US" dirty="0" smtClean="0">
                <a:cs typeface="Calibri"/>
              </a:rPr>
              <a:t> </a:t>
            </a:r>
            <a:r>
              <a:rPr lang="en-US" dirty="0" err="1">
                <a:cs typeface="Calibri"/>
              </a:rPr>
              <a:t>pogovor</a:t>
            </a:r>
            <a:r>
              <a:rPr lang="en-US" dirty="0">
                <a:cs typeface="Calibri"/>
              </a:rPr>
              <a:t>, </a:t>
            </a:r>
          </a:p>
          <a:p>
            <a:r>
              <a:rPr lang="en-US" dirty="0" err="1">
                <a:cs typeface="Calibri"/>
              </a:rPr>
              <a:t>Individualen</a:t>
            </a:r>
            <a:r>
              <a:rPr lang="en-US" dirty="0">
                <a:cs typeface="Calibri"/>
              </a:rPr>
              <a:t> </a:t>
            </a:r>
            <a:r>
              <a:rPr lang="en-US" dirty="0" err="1">
                <a:cs typeface="Calibri"/>
              </a:rPr>
              <a:t>zapis</a:t>
            </a:r>
            <a:r>
              <a:rPr lang="en-US" dirty="0">
                <a:cs typeface="Calibri"/>
              </a:rPr>
              <a:t> </a:t>
            </a:r>
            <a:r>
              <a:rPr lang="en-US" dirty="0" err="1">
                <a:cs typeface="Calibri"/>
              </a:rPr>
              <a:t>odgovorov</a:t>
            </a:r>
            <a:r>
              <a:rPr lang="en-US" dirty="0">
                <a:cs typeface="Calibri"/>
              </a:rPr>
              <a:t> na tri </a:t>
            </a:r>
            <a:r>
              <a:rPr lang="en-US" dirty="0" err="1">
                <a:cs typeface="Calibri"/>
              </a:rPr>
              <a:t>vprašanja</a:t>
            </a:r>
            <a:r>
              <a:rPr lang="en-US" dirty="0">
                <a:cs typeface="Calibri"/>
              </a:rPr>
              <a:t>. </a:t>
            </a:r>
            <a:endParaRPr lang="sl-SI" dirty="0">
              <a:cs typeface="Calibri"/>
            </a:endParaRPr>
          </a:p>
          <a:p>
            <a:r>
              <a:rPr lang="en-US" dirty="0" err="1">
                <a:cs typeface="Calibri"/>
              </a:rPr>
              <a:t>Predstavitev</a:t>
            </a:r>
            <a:r>
              <a:rPr lang="en-US" dirty="0">
                <a:cs typeface="Calibri"/>
              </a:rPr>
              <a:t> </a:t>
            </a:r>
            <a:r>
              <a:rPr lang="en-US" dirty="0" err="1">
                <a:cs typeface="Calibri"/>
              </a:rPr>
              <a:t>odgovorov</a:t>
            </a:r>
            <a:r>
              <a:rPr lang="en-US" dirty="0">
                <a:cs typeface="Calibri"/>
              </a:rPr>
              <a:t> v </a:t>
            </a:r>
            <a:r>
              <a:rPr lang="en-US" dirty="0" err="1">
                <a:cs typeface="Calibri"/>
              </a:rPr>
              <a:t>eni</a:t>
            </a:r>
            <a:r>
              <a:rPr lang="en-US" dirty="0">
                <a:cs typeface="Calibri"/>
              </a:rPr>
              <a:t> </a:t>
            </a:r>
            <a:r>
              <a:rPr lang="en-US" dirty="0" err="1">
                <a:cs typeface="Calibri"/>
              </a:rPr>
              <a:t>minuti</a:t>
            </a:r>
            <a:r>
              <a:rPr lang="en-US" dirty="0">
                <a:cs typeface="Calibri"/>
              </a:rPr>
              <a:t>. </a:t>
            </a:r>
            <a:endParaRPr lang="sl-SI" dirty="0">
              <a:cs typeface="Calibri"/>
            </a:endParaRPr>
          </a:p>
          <a:p>
            <a:r>
              <a:rPr lang="en-US" dirty="0" err="1">
                <a:cs typeface="Calibri"/>
              </a:rPr>
              <a:t>Skupnski</a:t>
            </a:r>
            <a:r>
              <a:rPr lang="en-US" dirty="0">
                <a:cs typeface="Calibri"/>
              </a:rPr>
              <a:t> </a:t>
            </a:r>
            <a:r>
              <a:rPr lang="en-US" dirty="0" err="1">
                <a:cs typeface="Calibri"/>
              </a:rPr>
              <a:t>zapis</a:t>
            </a:r>
            <a:r>
              <a:rPr lang="en-US" dirty="0">
                <a:cs typeface="Calibri"/>
              </a:rPr>
              <a:t> </a:t>
            </a:r>
            <a:r>
              <a:rPr lang="en-US" dirty="0" err="1">
                <a:cs typeface="Calibri"/>
              </a:rPr>
              <a:t>lastnosti</a:t>
            </a:r>
            <a:r>
              <a:rPr lang="en-US" dirty="0">
                <a:cs typeface="Calibri"/>
              </a:rPr>
              <a:t> </a:t>
            </a:r>
            <a:r>
              <a:rPr lang="en-US" dirty="0" err="1">
                <a:cs typeface="Calibri"/>
              </a:rPr>
              <a:t>učiteljev</a:t>
            </a:r>
            <a:r>
              <a:rPr lang="en-US" dirty="0">
                <a:cs typeface="Calibri"/>
              </a:rPr>
              <a:t>, </a:t>
            </a:r>
            <a:r>
              <a:rPr lang="en-US" dirty="0" err="1">
                <a:cs typeface="Calibri"/>
              </a:rPr>
              <a:t>ki</a:t>
            </a:r>
            <a:r>
              <a:rPr lang="en-US" dirty="0">
                <a:cs typeface="Calibri"/>
              </a:rPr>
              <a:t> se </a:t>
            </a:r>
            <a:r>
              <a:rPr lang="en-US" dirty="0" err="1">
                <a:cs typeface="Calibri"/>
              </a:rPr>
              <a:t>jih</a:t>
            </a:r>
            <a:r>
              <a:rPr lang="en-US" dirty="0">
                <a:cs typeface="Calibri"/>
              </a:rPr>
              <a:t> </a:t>
            </a:r>
            <a:r>
              <a:rPr lang="en-US" dirty="0" err="1">
                <a:cs typeface="Calibri"/>
              </a:rPr>
              <a:t>spominjate</a:t>
            </a:r>
            <a:r>
              <a:rPr lang="en-US" dirty="0">
                <a:cs typeface="Calibri"/>
              </a:rPr>
              <a:t>.</a:t>
            </a:r>
            <a:endParaRPr lang="sl-SI" dirty="0">
              <a:cs typeface="Calibri"/>
            </a:endParaRPr>
          </a:p>
          <a:p>
            <a:pPr marL="228600" indent="-228600">
              <a:buAutoNum type="arabicPeriod"/>
            </a:pPr>
            <a:endParaRPr lang="en-US" dirty="0">
              <a:cs typeface="Calibri"/>
            </a:endParaRPr>
          </a:p>
          <a:p>
            <a:r>
              <a:rPr lang="en-US" dirty="0" err="1">
                <a:cs typeface="Calibri"/>
              </a:rPr>
              <a:t>Nekaj</a:t>
            </a:r>
            <a:r>
              <a:rPr lang="en-US" dirty="0">
                <a:cs typeface="Calibri"/>
              </a:rPr>
              <a:t> </a:t>
            </a:r>
            <a:r>
              <a:rPr lang="en-US" dirty="0" err="1">
                <a:cs typeface="Calibri"/>
              </a:rPr>
              <a:t>skupin</a:t>
            </a:r>
            <a:r>
              <a:rPr lang="en-US" dirty="0">
                <a:cs typeface="Calibri"/>
              </a:rPr>
              <a:t> </a:t>
            </a:r>
            <a:r>
              <a:rPr lang="en-US" dirty="0" err="1">
                <a:cs typeface="Calibri"/>
              </a:rPr>
              <a:t>predstavi</a:t>
            </a:r>
            <a:r>
              <a:rPr lang="en-US" dirty="0">
                <a:cs typeface="Calibri"/>
              </a:rPr>
              <a:t> </a:t>
            </a:r>
            <a:r>
              <a:rPr lang="en-US" dirty="0" err="1">
                <a:cs typeface="Calibri"/>
              </a:rPr>
              <a:t>njihove</a:t>
            </a:r>
            <a:r>
              <a:rPr lang="en-US" dirty="0">
                <a:cs typeface="Calibri"/>
              </a:rPr>
              <a:t> </a:t>
            </a:r>
            <a:r>
              <a:rPr lang="en-US" dirty="0" err="1">
                <a:cs typeface="Calibri"/>
              </a:rPr>
              <a:t>ugotovitve</a:t>
            </a:r>
            <a:r>
              <a:rPr lang="en-US" dirty="0">
                <a:cs typeface="Calibri"/>
              </a:rPr>
              <a:t>. </a:t>
            </a:r>
          </a:p>
          <a:p>
            <a:endParaRPr lang="en-US" dirty="0">
              <a:cs typeface="Calibri"/>
            </a:endParaRPr>
          </a:p>
          <a:p>
            <a:endParaRPr lang="en-US" dirty="0">
              <a:cs typeface="Calibri"/>
            </a:endParaRPr>
          </a:p>
        </p:txBody>
      </p:sp>
      <p:sp>
        <p:nvSpPr>
          <p:cNvPr id="4" name="Označba mesta številke diapozitiva 3"/>
          <p:cNvSpPr>
            <a:spLocks noGrp="1"/>
          </p:cNvSpPr>
          <p:nvPr>
            <p:ph type="sldNum" sz="quarter" idx="5"/>
          </p:nvPr>
        </p:nvSpPr>
        <p:spPr/>
        <p:txBody>
          <a:bodyPr/>
          <a:lstStyle/>
          <a:p>
            <a:fld id="{395DE5BD-E977-4562-BCE0-5CB816EDE979}" type="slidenum">
              <a:rPr lang="sl-SI" smtClean="0"/>
              <a:t>15</a:t>
            </a:fld>
            <a:endParaRPr lang="sl-SI"/>
          </a:p>
        </p:txBody>
      </p:sp>
    </p:spTree>
    <p:extLst>
      <p:ext uri="{BB962C8B-B14F-4D97-AF65-F5344CB8AC3E}">
        <p14:creationId xmlns:p14="http://schemas.microsoft.com/office/powerpoint/2010/main" val="4172568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17</a:t>
            </a:fld>
            <a:endParaRPr lang="en-SI"/>
          </a:p>
        </p:txBody>
      </p:sp>
    </p:spTree>
    <p:extLst>
      <p:ext uri="{BB962C8B-B14F-4D97-AF65-F5344CB8AC3E}">
        <p14:creationId xmlns:p14="http://schemas.microsoft.com/office/powerpoint/2010/main" val="170098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18</a:t>
            </a:fld>
            <a:endParaRPr lang="en-SI"/>
          </a:p>
        </p:txBody>
      </p:sp>
    </p:spTree>
    <p:extLst>
      <p:ext uri="{BB962C8B-B14F-4D97-AF65-F5344CB8AC3E}">
        <p14:creationId xmlns:p14="http://schemas.microsoft.com/office/powerpoint/2010/main" val="17573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19</a:t>
            </a:fld>
            <a:endParaRPr lang="en-SI"/>
          </a:p>
        </p:txBody>
      </p:sp>
    </p:spTree>
    <p:extLst>
      <p:ext uri="{BB962C8B-B14F-4D97-AF65-F5344CB8AC3E}">
        <p14:creationId xmlns:p14="http://schemas.microsoft.com/office/powerpoint/2010/main" val="340965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20</a:t>
            </a:fld>
            <a:endParaRPr lang="en-SI"/>
          </a:p>
        </p:txBody>
      </p:sp>
    </p:spTree>
    <p:extLst>
      <p:ext uri="{BB962C8B-B14F-4D97-AF65-F5344CB8AC3E}">
        <p14:creationId xmlns:p14="http://schemas.microsoft.com/office/powerpoint/2010/main" val="239812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21</a:t>
            </a:fld>
            <a:endParaRPr lang="en-SI"/>
          </a:p>
        </p:txBody>
      </p:sp>
    </p:spTree>
    <p:extLst>
      <p:ext uri="{BB962C8B-B14F-4D97-AF65-F5344CB8AC3E}">
        <p14:creationId xmlns:p14="http://schemas.microsoft.com/office/powerpoint/2010/main" val="1313504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22</a:t>
            </a:fld>
            <a:endParaRPr lang="en-SI"/>
          </a:p>
        </p:txBody>
      </p:sp>
    </p:spTree>
    <p:extLst>
      <p:ext uri="{BB962C8B-B14F-4D97-AF65-F5344CB8AC3E}">
        <p14:creationId xmlns:p14="http://schemas.microsoft.com/office/powerpoint/2010/main" val="270653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a:t>
            </a:fld>
            <a:endParaRPr lang="en-SI"/>
          </a:p>
        </p:txBody>
      </p:sp>
    </p:spTree>
    <p:extLst>
      <p:ext uri="{BB962C8B-B14F-4D97-AF65-F5344CB8AC3E}">
        <p14:creationId xmlns:p14="http://schemas.microsoft.com/office/powerpoint/2010/main" val="3347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23</a:t>
            </a:fld>
            <a:endParaRPr lang="en-SI"/>
          </a:p>
        </p:txBody>
      </p:sp>
    </p:spTree>
    <p:extLst>
      <p:ext uri="{BB962C8B-B14F-4D97-AF65-F5344CB8AC3E}">
        <p14:creationId xmlns:p14="http://schemas.microsoft.com/office/powerpoint/2010/main" val="222100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Marjana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24</a:t>
            </a:fld>
            <a:endParaRPr lang="en-SI"/>
          </a:p>
        </p:txBody>
      </p:sp>
    </p:spTree>
    <p:extLst>
      <p:ext uri="{BB962C8B-B14F-4D97-AF65-F5344CB8AC3E}">
        <p14:creationId xmlns:p14="http://schemas.microsoft.com/office/powerpoint/2010/main" val="3083395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25</a:t>
            </a:fld>
            <a:endParaRPr lang="en-SI"/>
          </a:p>
        </p:txBody>
      </p:sp>
    </p:spTree>
    <p:extLst>
      <p:ext uri="{BB962C8B-B14F-4D97-AF65-F5344CB8AC3E}">
        <p14:creationId xmlns:p14="http://schemas.microsoft.com/office/powerpoint/2010/main" val="1923103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 in</a:t>
            </a:r>
            <a:r>
              <a:rPr lang="sl-SI" baseline="0" dirty="0" smtClean="0"/>
              <a:t> Sandra (morda izmenično?)</a:t>
            </a:r>
            <a:endParaRPr lang="sl-SI" dirty="0" smtClean="0"/>
          </a:p>
          <a:p>
            <a:r>
              <a:rPr lang="sl-SI" b="1" dirty="0" smtClean="0"/>
              <a:t>Kaj</a:t>
            </a:r>
            <a:r>
              <a:rPr lang="sl-SI" b="1" baseline="0" dirty="0" smtClean="0"/>
              <a:t> pomeni </a:t>
            </a:r>
            <a:r>
              <a:rPr lang="sl-SI" baseline="0" dirty="0" smtClean="0"/>
              <a:t>vsako od načel in </a:t>
            </a:r>
            <a:r>
              <a:rPr lang="sl-SI" b="1" baseline="0" dirty="0" smtClean="0"/>
              <a:t>kako se v praksi konkretno vidi</a:t>
            </a:r>
            <a:r>
              <a:rPr lang="sl-SI" baseline="0" dirty="0" smtClean="0"/>
              <a:t>, da je upoštevano načelo</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26</a:t>
            </a:fld>
            <a:endParaRPr lang="en-SI"/>
          </a:p>
        </p:txBody>
      </p:sp>
    </p:spTree>
    <p:extLst>
      <p:ext uri="{BB962C8B-B14F-4D97-AF65-F5344CB8AC3E}">
        <p14:creationId xmlns:p14="http://schemas.microsoft.com/office/powerpoint/2010/main" val="1371624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27</a:t>
            </a:fld>
            <a:endParaRPr lang="en-SI"/>
          </a:p>
        </p:txBody>
      </p:sp>
    </p:spTree>
    <p:extLst>
      <p:ext uri="{BB962C8B-B14F-4D97-AF65-F5344CB8AC3E}">
        <p14:creationId xmlns:p14="http://schemas.microsoft.com/office/powerpoint/2010/main" val="3741500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sl-SI" dirty="0"/>
          </a:p>
        </p:txBody>
      </p:sp>
      <p:sp>
        <p:nvSpPr>
          <p:cNvPr id="4" name="Označba mesta številke diapozitiva 3"/>
          <p:cNvSpPr>
            <a:spLocks noGrp="1"/>
          </p:cNvSpPr>
          <p:nvPr>
            <p:ph type="sldNum" sz="quarter" idx="10"/>
          </p:nvPr>
        </p:nvSpPr>
        <p:spPr/>
        <p:txBody>
          <a:bodyPr/>
          <a:lstStyle/>
          <a:p>
            <a:fld id="{88C1F349-9093-479F-8411-AE81A6B3837E}" type="slidenum">
              <a:rPr lang="sl-SI" smtClean="0"/>
              <a:t>28</a:t>
            </a:fld>
            <a:endParaRPr lang="sl-SI"/>
          </a:p>
        </p:txBody>
      </p:sp>
    </p:spTree>
    <p:extLst>
      <p:ext uri="{BB962C8B-B14F-4D97-AF65-F5344CB8AC3E}">
        <p14:creationId xmlns:p14="http://schemas.microsoft.com/office/powerpoint/2010/main" val="3468019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Marjana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29</a:t>
            </a:fld>
            <a:endParaRPr lang="en-SI"/>
          </a:p>
        </p:txBody>
      </p:sp>
    </p:spTree>
    <p:extLst>
      <p:ext uri="{BB962C8B-B14F-4D97-AF65-F5344CB8AC3E}">
        <p14:creationId xmlns:p14="http://schemas.microsoft.com/office/powerpoint/2010/main" val="162819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defRPr/>
            </a:pPr>
            <a:r>
              <a:rPr lang="sl-SI" dirty="0" smtClean="0"/>
              <a:t>Miriam</a:t>
            </a:r>
          </a:p>
          <a:p>
            <a:pPr>
              <a:defRPr/>
            </a:pPr>
            <a:r>
              <a:rPr lang="sl-SI" dirty="0" smtClean="0"/>
              <a:t>Kratek </a:t>
            </a:r>
            <a:r>
              <a:rPr lang="sl-SI" dirty="0" err="1"/>
              <a:t>input</a:t>
            </a:r>
            <a:r>
              <a:rPr lang="sl-SI" baseline="0" dirty="0"/>
              <a:t> o učnem okolju 21</a:t>
            </a:r>
            <a:r>
              <a:rPr lang="sl-SI" dirty="0"/>
              <a:t>.</a:t>
            </a:r>
            <a:r>
              <a:rPr lang="sl-SI" baseline="0" dirty="0"/>
              <a:t> stoletja</a:t>
            </a:r>
            <a:endParaRPr lang="sl-SI" dirty="0"/>
          </a:p>
          <a:p>
            <a:endParaRPr lang="sl-SI" dirty="0"/>
          </a:p>
          <a:p>
            <a:endParaRPr lang="sl-SI" dirty="0"/>
          </a:p>
        </p:txBody>
      </p:sp>
      <p:sp>
        <p:nvSpPr>
          <p:cNvPr id="4" name="Označba mesta številke diapozitiva 3"/>
          <p:cNvSpPr>
            <a:spLocks noGrp="1"/>
          </p:cNvSpPr>
          <p:nvPr>
            <p:ph type="sldNum" sz="quarter" idx="10"/>
          </p:nvPr>
        </p:nvSpPr>
        <p:spPr/>
        <p:txBody>
          <a:bodyPr/>
          <a:lstStyle/>
          <a:p>
            <a:pPr defTabSz="904524">
              <a:defRPr/>
            </a:pPr>
            <a:fld id="{D620E6BF-1E2A-482C-BAD0-DE8275710372}" type="slidenum">
              <a:rPr lang="sl-SI" sz="1200">
                <a:solidFill>
                  <a:prstClr val="black"/>
                </a:solidFill>
                <a:latin typeface="Calibri" panose="020F0502020204030204"/>
              </a:rPr>
              <a:pPr defTabSz="904524">
                <a:defRPr/>
              </a:pPr>
              <a:t>33</a:t>
            </a:fld>
            <a:endParaRPr lang="sl-SI" sz="1200">
              <a:solidFill>
                <a:prstClr val="black"/>
              </a:solidFill>
              <a:latin typeface="Calibri" panose="020F0502020204030204"/>
            </a:endParaRPr>
          </a:p>
        </p:txBody>
      </p:sp>
    </p:spTree>
    <p:extLst>
      <p:ext uri="{BB962C8B-B14F-4D97-AF65-F5344CB8AC3E}">
        <p14:creationId xmlns:p14="http://schemas.microsoft.com/office/powerpoint/2010/main" val="1303062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88C1F349-9093-479F-8411-AE81A6B3837E}" type="slidenum">
              <a:rPr lang="sl-SI" smtClean="0"/>
              <a:t>34</a:t>
            </a:fld>
            <a:endParaRPr lang="sl-SI"/>
          </a:p>
        </p:txBody>
      </p:sp>
    </p:spTree>
    <p:extLst>
      <p:ext uri="{BB962C8B-B14F-4D97-AF65-F5344CB8AC3E}">
        <p14:creationId xmlns:p14="http://schemas.microsoft.com/office/powerpoint/2010/main" val="2953506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88C1F349-9093-479F-8411-AE81A6B3837E}" type="slidenum">
              <a:rPr lang="sl-SI" smtClean="0"/>
              <a:t>35</a:t>
            </a:fld>
            <a:endParaRPr lang="sl-SI"/>
          </a:p>
        </p:txBody>
      </p:sp>
    </p:spTree>
    <p:extLst>
      <p:ext uri="{BB962C8B-B14F-4D97-AF65-F5344CB8AC3E}">
        <p14:creationId xmlns:p14="http://schemas.microsoft.com/office/powerpoint/2010/main" val="13837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a:t>
            </a:fld>
            <a:endParaRPr lang="en-SI"/>
          </a:p>
        </p:txBody>
      </p:sp>
    </p:spTree>
    <p:extLst>
      <p:ext uri="{BB962C8B-B14F-4D97-AF65-F5344CB8AC3E}">
        <p14:creationId xmlns:p14="http://schemas.microsoft.com/office/powerpoint/2010/main" val="766180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cs typeface="Calibri"/>
              </a:rPr>
              <a:t>Miriam-</a:t>
            </a:r>
            <a:r>
              <a:rPr lang="en-US" dirty="0" err="1" smtClean="0">
                <a:cs typeface="Calibri"/>
              </a:rPr>
              <a:t>uvod</a:t>
            </a:r>
            <a:endParaRPr lang="en-US" dirty="0" smtClean="0">
              <a:cs typeface="Calibri"/>
            </a:endParaRPr>
          </a:p>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36</a:t>
            </a:fld>
            <a:endParaRPr lang="en-SI"/>
          </a:p>
        </p:txBody>
      </p:sp>
    </p:spTree>
    <p:extLst>
      <p:ext uri="{BB962C8B-B14F-4D97-AF65-F5344CB8AC3E}">
        <p14:creationId xmlns:p14="http://schemas.microsoft.com/office/powerpoint/2010/main" val="506739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37</a:t>
            </a:fld>
            <a:endParaRPr lang="en-SI"/>
          </a:p>
        </p:txBody>
      </p:sp>
    </p:spTree>
    <p:extLst>
      <p:ext uri="{BB962C8B-B14F-4D97-AF65-F5344CB8AC3E}">
        <p14:creationId xmlns:p14="http://schemas.microsoft.com/office/powerpoint/2010/main" val="3818763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 </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38</a:t>
            </a:fld>
            <a:endParaRPr lang="en-SI"/>
          </a:p>
        </p:txBody>
      </p:sp>
    </p:spTree>
    <p:extLst>
      <p:ext uri="{BB962C8B-B14F-4D97-AF65-F5344CB8AC3E}">
        <p14:creationId xmlns:p14="http://schemas.microsoft.com/office/powerpoint/2010/main" val="3795432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39</a:t>
            </a:fld>
            <a:endParaRPr lang="en-SI"/>
          </a:p>
        </p:txBody>
      </p:sp>
    </p:spTree>
    <p:extLst>
      <p:ext uri="{BB962C8B-B14F-4D97-AF65-F5344CB8AC3E}">
        <p14:creationId xmlns:p14="http://schemas.microsoft.com/office/powerpoint/2010/main" val="2626699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err="1" smtClean="0"/>
              <a:t>Mariz</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40</a:t>
            </a:fld>
            <a:endParaRPr lang="en-SI"/>
          </a:p>
        </p:txBody>
      </p:sp>
    </p:spTree>
    <p:extLst>
      <p:ext uri="{BB962C8B-B14F-4D97-AF65-F5344CB8AC3E}">
        <p14:creationId xmlns:p14="http://schemas.microsoft.com/office/powerpoint/2010/main" val="1813294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 </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42</a:t>
            </a:fld>
            <a:endParaRPr lang="en-SI"/>
          </a:p>
        </p:txBody>
      </p:sp>
    </p:spTree>
    <p:extLst>
      <p:ext uri="{BB962C8B-B14F-4D97-AF65-F5344CB8AC3E}">
        <p14:creationId xmlns:p14="http://schemas.microsoft.com/office/powerpoint/2010/main" val="985611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43</a:t>
            </a:fld>
            <a:endParaRPr lang="en-SI"/>
          </a:p>
        </p:txBody>
      </p:sp>
    </p:spTree>
    <p:extLst>
      <p:ext uri="{BB962C8B-B14F-4D97-AF65-F5344CB8AC3E}">
        <p14:creationId xmlns:p14="http://schemas.microsoft.com/office/powerpoint/2010/main" val="3020943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44</a:t>
            </a:fld>
            <a:endParaRPr lang="en-SI"/>
          </a:p>
        </p:txBody>
      </p:sp>
    </p:spTree>
    <p:extLst>
      <p:ext uri="{BB962C8B-B14F-4D97-AF65-F5344CB8AC3E}">
        <p14:creationId xmlns:p14="http://schemas.microsoft.com/office/powerpoint/2010/main" val="1677404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45</a:t>
            </a:fld>
            <a:endParaRPr lang="en-SI"/>
          </a:p>
        </p:txBody>
      </p:sp>
    </p:spTree>
    <p:extLst>
      <p:ext uri="{BB962C8B-B14F-4D97-AF65-F5344CB8AC3E}">
        <p14:creationId xmlns:p14="http://schemas.microsoft.com/office/powerpoint/2010/main" val="3164004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46</a:t>
            </a:fld>
            <a:endParaRPr lang="en-SI"/>
          </a:p>
        </p:txBody>
      </p:sp>
    </p:spTree>
    <p:extLst>
      <p:ext uri="{BB962C8B-B14F-4D97-AF65-F5344CB8AC3E}">
        <p14:creationId xmlns:p14="http://schemas.microsoft.com/office/powerpoint/2010/main" val="92166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a:t>
            </a:fld>
            <a:endParaRPr lang="en-SI"/>
          </a:p>
        </p:txBody>
      </p:sp>
    </p:spTree>
    <p:extLst>
      <p:ext uri="{BB962C8B-B14F-4D97-AF65-F5344CB8AC3E}">
        <p14:creationId xmlns:p14="http://schemas.microsoft.com/office/powerpoint/2010/main" val="4051798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47</a:t>
            </a:fld>
            <a:endParaRPr lang="en-SI"/>
          </a:p>
        </p:txBody>
      </p:sp>
    </p:spTree>
    <p:extLst>
      <p:ext uri="{BB962C8B-B14F-4D97-AF65-F5344CB8AC3E}">
        <p14:creationId xmlns:p14="http://schemas.microsoft.com/office/powerpoint/2010/main" val="2478395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48</a:t>
            </a:fld>
            <a:endParaRPr lang="en-SI"/>
          </a:p>
        </p:txBody>
      </p:sp>
    </p:spTree>
    <p:extLst>
      <p:ext uri="{BB962C8B-B14F-4D97-AF65-F5344CB8AC3E}">
        <p14:creationId xmlns:p14="http://schemas.microsoft.com/office/powerpoint/2010/main" val="2060434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err="1"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49</a:t>
            </a:fld>
            <a:endParaRPr lang="en-SI"/>
          </a:p>
        </p:txBody>
      </p:sp>
    </p:spTree>
    <p:extLst>
      <p:ext uri="{BB962C8B-B14F-4D97-AF65-F5344CB8AC3E}">
        <p14:creationId xmlns:p14="http://schemas.microsoft.com/office/powerpoint/2010/main" val="25705953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50</a:t>
            </a:fld>
            <a:endParaRPr lang="en-SI"/>
          </a:p>
        </p:txBody>
      </p:sp>
    </p:spTree>
    <p:extLst>
      <p:ext uri="{BB962C8B-B14F-4D97-AF65-F5344CB8AC3E}">
        <p14:creationId xmlns:p14="http://schemas.microsoft.com/office/powerpoint/2010/main" val="2958561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51</a:t>
            </a:fld>
            <a:endParaRPr lang="en-SI"/>
          </a:p>
        </p:txBody>
      </p:sp>
    </p:spTree>
    <p:extLst>
      <p:ext uri="{BB962C8B-B14F-4D97-AF65-F5344CB8AC3E}">
        <p14:creationId xmlns:p14="http://schemas.microsoft.com/office/powerpoint/2010/main" val="4054105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53</a:t>
            </a:fld>
            <a:endParaRPr lang="en-SI"/>
          </a:p>
        </p:txBody>
      </p:sp>
    </p:spTree>
    <p:extLst>
      <p:ext uri="{BB962C8B-B14F-4D97-AF65-F5344CB8AC3E}">
        <p14:creationId xmlns:p14="http://schemas.microsoft.com/office/powerpoint/2010/main" val="36684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 </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54</a:t>
            </a:fld>
            <a:endParaRPr lang="en-SI"/>
          </a:p>
        </p:txBody>
      </p:sp>
    </p:spTree>
    <p:extLst>
      <p:ext uri="{BB962C8B-B14F-4D97-AF65-F5344CB8AC3E}">
        <p14:creationId xmlns:p14="http://schemas.microsoft.com/office/powerpoint/2010/main" val="4243409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55</a:t>
            </a:fld>
            <a:endParaRPr lang="en-SI"/>
          </a:p>
        </p:txBody>
      </p:sp>
    </p:spTree>
    <p:extLst>
      <p:ext uri="{BB962C8B-B14F-4D97-AF65-F5344CB8AC3E}">
        <p14:creationId xmlns:p14="http://schemas.microsoft.com/office/powerpoint/2010/main" val="3035762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57</a:t>
            </a:fld>
            <a:endParaRPr lang="en-SI"/>
          </a:p>
        </p:txBody>
      </p:sp>
    </p:spTree>
    <p:extLst>
      <p:ext uri="{BB962C8B-B14F-4D97-AF65-F5344CB8AC3E}">
        <p14:creationId xmlns:p14="http://schemas.microsoft.com/office/powerpoint/2010/main" val="3007352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cs typeface="Calibri"/>
              </a:rPr>
              <a:t>Mariza </a:t>
            </a:r>
            <a:r>
              <a:rPr lang="en-US" dirty="0" err="1" smtClean="0">
                <a:cs typeface="Calibri"/>
              </a:rPr>
              <a:t>Individualno</a:t>
            </a:r>
            <a:r>
              <a:rPr lang="en-US" dirty="0" smtClean="0">
                <a:cs typeface="Calibri"/>
              </a:rPr>
              <a:t>, </a:t>
            </a:r>
            <a:r>
              <a:rPr lang="en-US" dirty="0" err="1" smtClean="0">
                <a:cs typeface="Calibri"/>
              </a:rPr>
              <a:t>nato</a:t>
            </a:r>
            <a:r>
              <a:rPr lang="en-US" dirty="0" smtClean="0">
                <a:cs typeface="Calibri"/>
              </a:rPr>
              <a:t> na </a:t>
            </a:r>
            <a:r>
              <a:rPr lang="en-US" dirty="0" err="1" smtClean="0">
                <a:cs typeface="Calibri"/>
              </a:rPr>
              <a:t>plakat</a:t>
            </a:r>
            <a:r>
              <a:rPr lang="en-US" dirty="0" smtClean="0">
                <a:cs typeface="Calibri"/>
              </a:rPr>
              <a:t>, </a:t>
            </a:r>
            <a:r>
              <a:rPr lang="en-US" dirty="0" err="1" smtClean="0">
                <a:cs typeface="Calibri"/>
              </a:rPr>
              <a:t>nato</a:t>
            </a:r>
            <a:r>
              <a:rPr lang="en-US" dirty="0" smtClean="0">
                <a:cs typeface="Calibri"/>
              </a:rPr>
              <a:t> </a:t>
            </a:r>
            <a:r>
              <a:rPr lang="en-US" dirty="0" err="1" smtClean="0">
                <a:cs typeface="Calibri"/>
              </a:rPr>
              <a:t>poročanje</a:t>
            </a:r>
            <a:r>
              <a:rPr lang="en-US" dirty="0" smtClean="0">
                <a:cs typeface="Calibri"/>
              </a:rPr>
              <a:t> </a:t>
            </a:r>
            <a:r>
              <a:rPr lang="en-US" dirty="0" err="1" smtClean="0">
                <a:cs typeface="Calibri"/>
              </a:rPr>
              <a:t>skupine</a:t>
            </a:r>
            <a:r>
              <a:rPr lang="en-US" dirty="0" smtClean="0">
                <a:cs typeface="Calibri"/>
              </a:rPr>
              <a:t> (</a:t>
            </a:r>
            <a:r>
              <a:rPr lang="en-US" dirty="0" err="1" smtClean="0">
                <a:cs typeface="Calibri"/>
              </a:rPr>
              <a:t>povzetek</a:t>
            </a:r>
            <a:r>
              <a:rPr lang="en-US" dirty="0" smtClean="0">
                <a:cs typeface="Calibri"/>
              </a:rPr>
              <a:t>).</a:t>
            </a:r>
          </a:p>
          <a:p>
            <a:endParaRPr lang="en-US" dirty="0" smtClean="0">
              <a:cs typeface="Calibri"/>
            </a:endParaRPr>
          </a:p>
          <a:p>
            <a:r>
              <a:rPr lang="en-US" dirty="0" err="1" smtClean="0">
                <a:cs typeface="Calibri"/>
              </a:rPr>
              <a:t>Udeleženci</a:t>
            </a:r>
            <a:r>
              <a:rPr lang="en-US" dirty="0" smtClean="0">
                <a:cs typeface="Calibri"/>
              </a:rPr>
              <a:t> </a:t>
            </a:r>
            <a:r>
              <a:rPr lang="en-US" dirty="0" err="1" smtClean="0">
                <a:cs typeface="Calibri"/>
              </a:rPr>
              <a:t>pišejo</a:t>
            </a:r>
            <a:r>
              <a:rPr lang="en-US" dirty="0" smtClean="0">
                <a:cs typeface="Calibri"/>
              </a:rPr>
              <a:t> </a:t>
            </a:r>
            <a:r>
              <a:rPr lang="en-US" dirty="0" err="1" smtClean="0">
                <a:cs typeface="Calibri"/>
              </a:rPr>
              <a:t>na</a:t>
            </a:r>
            <a:r>
              <a:rPr lang="en-US" dirty="0" smtClean="0">
                <a:cs typeface="Calibri"/>
              </a:rPr>
              <a:t> </a:t>
            </a:r>
            <a:r>
              <a:rPr lang="en-US" dirty="0" err="1" smtClean="0">
                <a:cs typeface="Calibri"/>
              </a:rPr>
              <a:t>plakat</a:t>
            </a:r>
            <a:r>
              <a:rPr lang="en-US" dirty="0" smtClean="0">
                <a:cs typeface="Calibri"/>
              </a:rPr>
              <a:t>. </a:t>
            </a:r>
          </a:p>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59</a:t>
            </a:fld>
            <a:endParaRPr lang="en-SI"/>
          </a:p>
        </p:txBody>
      </p:sp>
    </p:spTree>
    <p:extLst>
      <p:ext uri="{BB962C8B-B14F-4D97-AF65-F5344CB8AC3E}">
        <p14:creationId xmlns:p14="http://schemas.microsoft.com/office/powerpoint/2010/main" val="117987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a:t>
            </a:fld>
            <a:endParaRPr lang="en-SI"/>
          </a:p>
        </p:txBody>
      </p:sp>
    </p:spTree>
    <p:extLst>
      <p:ext uri="{BB962C8B-B14F-4D97-AF65-F5344CB8AC3E}">
        <p14:creationId xmlns:p14="http://schemas.microsoft.com/office/powerpoint/2010/main" val="961990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60</a:t>
            </a:fld>
            <a:endParaRPr lang="en-SI"/>
          </a:p>
        </p:txBody>
      </p:sp>
    </p:spTree>
    <p:extLst>
      <p:ext uri="{BB962C8B-B14F-4D97-AF65-F5344CB8AC3E}">
        <p14:creationId xmlns:p14="http://schemas.microsoft.com/office/powerpoint/2010/main" val="2436836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63</a:t>
            </a:fld>
            <a:endParaRPr lang="en-SI"/>
          </a:p>
        </p:txBody>
      </p:sp>
    </p:spTree>
    <p:extLst>
      <p:ext uri="{BB962C8B-B14F-4D97-AF65-F5344CB8AC3E}">
        <p14:creationId xmlns:p14="http://schemas.microsoft.com/office/powerpoint/2010/main" val="2502868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64</a:t>
            </a:fld>
            <a:endParaRPr lang="en-SI"/>
          </a:p>
        </p:txBody>
      </p:sp>
    </p:spTree>
    <p:extLst>
      <p:ext uri="{BB962C8B-B14F-4D97-AF65-F5344CB8AC3E}">
        <p14:creationId xmlns:p14="http://schemas.microsoft.com/office/powerpoint/2010/main" val="2214714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pPr>
              <a:spcBef>
                <a:spcPct val="20000"/>
              </a:spcBef>
              <a:spcAft>
                <a:spcPts val="600"/>
              </a:spcAft>
            </a:pPr>
            <a:r>
              <a:rPr lang="sl-SI" dirty="0" smtClean="0">
                <a:cs typeface="Calibri" panose="020F0502020204030204"/>
              </a:rPr>
              <a:t>Sandra</a:t>
            </a:r>
          </a:p>
          <a:p>
            <a:pPr marL="285750" indent="-285750">
              <a:spcBef>
                <a:spcPct val="20000"/>
              </a:spcBef>
              <a:spcAft>
                <a:spcPts val="600"/>
              </a:spcAft>
              <a:buFont typeface="Arial"/>
              <a:buChar char="•"/>
            </a:pPr>
            <a:r>
              <a:rPr lang="sl-SI" dirty="0" smtClean="0"/>
              <a:t>vzgojno-izobraževalnem procesu pri vseh predmetih/področjih sestavljen iz:</a:t>
            </a:r>
            <a:endParaRPr lang="en-US" dirty="0" smtClean="0">
              <a:cs typeface="Calibri"/>
            </a:endParaRPr>
          </a:p>
          <a:p>
            <a:pPr marL="285750" indent="-285750">
              <a:spcBef>
                <a:spcPct val="20000"/>
              </a:spcBef>
              <a:spcAft>
                <a:spcPts val="600"/>
              </a:spcAft>
              <a:buFont typeface="Arial"/>
              <a:buChar char="•"/>
            </a:pPr>
            <a:r>
              <a:rPr lang="sl-SI" dirty="0" smtClean="0"/>
              <a:t>odnosnega in spoznavnega govora, pri čemer se učitelj/vzgojitelj s prvim identificira kot učitelj/vzgojitelj, z drugim pa kot strokovnjak s svojega področja. </a:t>
            </a:r>
            <a:endParaRPr lang="en-US" dirty="0" smtClean="0"/>
          </a:p>
          <a:p>
            <a:pPr marL="285750" indent="-285750">
              <a:spcBef>
                <a:spcPct val="20000"/>
              </a:spcBef>
              <a:spcAft>
                <a:spcPts val="600"/>
              </a:spcAft>
              <a:buFont typeface="Arial"/>
              <a:buChar char="•"/>
            </a:pPr>
            <a:r>
              <a:rPr lang="sl-SI" dirty="0" smtClean="0"/>
              <a:t>Zato s prvim spodbuja, poziva, vrednoti, ustvarja pozitivno ozračje, izraža vljudnost, čustva, stališča, ohranja komunikacijo itd., tako da ogovarja, povabi, se opraviči, pohvali, čestita, vošči, uvede temo pogovora (ali veš …, želim reči …, na primer ...) itd. </a:t>
            </a:r>
            <a:endParaRPr lang="en-US" dirty="0" smtClean="0"/>
          </a:p>
          <a:p>
            <a:pPr marL="285750" indent="-285750">
              <a:spcBef>
                <a:spcPct val="20000"/>
              </a:spcBef>
              <a:spcAft>
                <a:spcPts val="600"/>
              </a:spcAft>
              <a:buFont typeface="Arial"/>
              <a:buChar char="•"/>
            </a:pPr>
            <a:r>
              <a:rPr lang="sl-SI" dirty="0" smtClean="0"/>
              <a:t>S spoznavnim govorom pa učitelj/vzgojitelj predstavlja znanje svoje stroke (usmerja spoznavni proces), tako da razlaga, ponazarja, opisuje, primerja, sklepa, utemeljuje, opredeljuje, vrednoti, postavlja spoznavna vprašanja itd. Pri tem uporablja strokovni jezik in določeno jezikovno različico, s čimer ne le posreduje znanja, vedenja, izkušenj itd., ampak daje/postavlja tudi zgled za jezikovne, besedilne in sporazumevalne vzorce</a:t>
            </a:r>
            <a:endParaRPr lang="sl-SI" dirty="0" smtClean="0">
              <a:cs typeface="Calibri"/>
            </a:endParaRPr>
          </a:p>
          <a:p>
            <a:pPr>
              <a:spcBef>
                <a:spcPct val="20000"/>
              </a:spcBef>
              <a:spcAft>
                <a:spcPts val="600"/>
              </a:spcAft>
            </a:pPr>
            <a:r>
              <a:rPr lang="sl-SI" dirty="0" smtClean="0">
                <a:cs typeface="Calibri"/>
              </a:rPr>
              <a:t>Sandra</a:t>
            </a:r>
          </a:p>
          <a:p>
            <a:pPr marL="285750" indent="-285750">
              <a:spcBef>
                <a:spcPct val="20000"/>
              </a:spcBef>
              <a:spcAft>
                <a:spcPts val="600"/>
              </a:spcAft>
              <a:buFont typeface="Arial"/>
              <a:buChar char="•"/>
            </a:pPr>
            <a:r>
              <a:rPr lang="sl-SI" dirty="0" smtClean="0"/>
              <a:t>vzgojno-izobraževalnem procesu pri vseh predmetih/področjih sestavljen iz:</a:t>
            </a:r>
            <a:endParaRPr lang="en-US" dirty="0" smtClean="0">
              <a:cs typeface="Calibri"/>
            </a:endParaRPr>
          </a:p>
          <a:p>
            <a:pPr marL="285750" indent="-285750">
              <a:spcBef>
                <a:spcPct val="20000"/>
              </a:spcBef>
              <a:spcAft>
                <a:spcPts val="600"/>
              </a:spcAft>
              <a:buFont typeface="Arial"/>
              <a:buChar char="•"/>
            </a:pPr>
            <a:r>
              <a:rPr lang="sl-SI" dirty="0" smtClean="0"/>
              <a:t>odnosnega in spoznavnega govora, pri čemer se učitelj/vzgojitelj s prvim identificira kot učitelj/vzgojitelj, z drugim pa kot strokovnjak s svojega področja. </a:t>
            </a:r>
            <a:endParaRPr lang="en-US" dirty="0" smtClean="0"/>
          </a:p>
          <a:p>
            <a:pPr marL="285750" indent="-285750">
              <a:spcBef>
                <a:spcPct val="20000"/>
              </a:spcBef>
              <a:spcAft>
                <a:spcPts val="600"/>
              </a:spcAft>
              <a:buFont typeface="Arial"/>
              <a:buChar char="•"/>
            </a:pPr>
            <a:r>
              <a:rPr lang="sl-SI" dirty="0" smtClean="0"/>
              <a:t>Zato s prvim spodbuja, poziva, vrednoti, ustvarja pozitivno ozračje, izraža vljudnost, čustva, stališča, ohranja komunikacijo itd., tako da ogovarja, povabi, se opraviči, pohvali, čestita, vošči, uvede temo pogovora (ali veš …, želim reči …, na primer ...) itd. </a:t>
            </a:r>
            <a:endParaRPr lang="en-US" dirty="0" smtClean="0"/>
          </a:p>
          <a:p>
            <a:pPr marL="285750" indent="-285750">
              <a:spcBef>
                <a:spcPct val="20000"/>
              </a:spcBef>
              <a:spcAft>
                <a:spcPts val="600"/>
              </a:spcAft>
              <a:buFont typeface="Arial"/>
              <a:buChar char="•"/>
            </a:pPr>
            <a:r>
              <a:rPr lang="sl-SI" dirty="0" smtClean="0"/>
              <a:t>S spoznavnim govorom pa učitelj/vzgojitelj predstavlja znanje svoje stroke (usmerja spoznavni proces), tako da razlaga, ponazarja, opisuje, primerja, sklepa, utemeljuje, opredeljuje, vrednoti, postavlja spoznavna vprašanja itd. Pri tem uporablja strokovni jezik in določeno jezikovno različico, s čimer ne le posreduje znanja, vedenja, izkušenj itd., ampak daje/postavlja tudi zgled za jezikovne, besedilne in sporazumevalne vzorce</a:t>
            </a:r>
            <a:endParaRPr lang="sl-SI" dirty="0" smtClean="0">
              <a:cs typeface="Calibri"/>
            </a:endParaRPr>
          </a:p>
          <a:p>
            <a:endParaRPr lang="en-US" dirty="0" smtClean="0">
              <a:cs typeface="Calibri"/>
            </a:endParaRPr>
          </a:p>
          <a:p>
            <a:endParaRPr lang="en-US" dirty="0" smtClean="0">
              <a:cs typeface="Calibri"/>
            </a:endParaRPr>
          </a:p>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65</a:t>
            </a:fld>
            <a:endParaRPr lang="en-SI"/>
          </a:p>
        </p:txBody>
      </p:sp>
    </p:spTree>
    <p:extLst>
      <p:ext uri="{BB962C8B-B14F-4D97-AF65-F5344CB8AC3E}">
        <p14:creationId xmlns:p14="http://schemas.microsoft.com/office/powerpoint/2010/main" val="3730777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67</a:t>
            </a:fld>
            <a:endParaRPr lang="en-SI"/>
          </a:p>
        </p:txBody>
      </p:sp>
    </p:spTree>
    <p:extLst>
      <p:ext uri="{BB962C8B-B14F-4D97-AF65-F5344CB8AC3E}">
        <p14:creationId xmlns:p14="http://schemas.microsoft.com/office/powerpoint/2010/main" val="3145844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cs typeface="Calibri"/>
              </a:rPr>
              <a:t>Sandra</a:t>
            </a:r>
            <a:endParaRPr lang="en-US" dirty="0" smtClean="0">
              <a:cs typeface="Calibri"/>
            </a:endParaRPr>
          </a:p>
          <a:p>
            <a:r>
              <a:rPr lang="en-US" dirty="0" err="1" smtClean="0">
                <a:cs typeface="Calibri"/>
              </a:rPr>
              <a:t>Vprašanja</a:t>
            </a:r>
            <a:r>
              <a:rPr lang="en-US" dirty="0" smtClean="0">
                <a:cs typeface="Calibri"/>
              </a:rPr>
              <a:t> so </a:t>
            </a:r>
            <a:r>
              <a:rPr lang="en-US" dirty="0" err="1" smtClean="0">
                <a:cs typeface="Calibri"/>
              </a:rPr>
              <a:t>ključnega</a:t>
            </a:r>
            <a:r>
              <a:rPr lang="en-US" dirty="0" smtClean="0">
                <a:cs typeface="Calibri"/>
              </a:rPr>
              <a:t> </a:t>
            </a:r>
            <a:r>
              <a:rPr lang="en-US" dirty="0" err="1" smtClean="0">
                <a:cs typeface="Calibri"/>
              </a:rPr>
              <a:t>pomena</a:t>
            </a:r>
            <a:r>
              <a:rPr lang="en-US" dirty="0" smtClean="0">
                <a:cs typeface="Calibri"/>
              </a:rPr>
              <a:t> </a:t>
            </a:r>
            <a:r>
              <a:rPr lang="en-US" dirty="0" err="1" smtClean="0">
                <a:cs typeface="Calibri"/>
              </a:rPr>
              <a:t>pri</a:t>
            </a:r>
            <a:r>
              <a:rPr lang="en-US" dirty="0" smtClean="0">
                <a:cs typeface="Calibri"/>
              </a:rPr>
              <a:t> </a:t>
            </a:r>
            <a:r>
              <a:rPr lang="en-US" dirty="0" err="1" smtClean="0">
                <a:cs typeface="Calibri"/>
              </a:rPr>
              <a:t>spodbujanju</a:t>
            </a:r>
            <a:r>
              <a:rPr lang="en-US" dirty="0" smtClean="0">
                <a:cs typeface="Calibri"/>
              </a:rPr>
              <a:t> </a:t>
            </a:r>
            <a:r>
              <a:rPr lang="en-US" dirty="0" err="1" smtClean="0">
                <a:cs typeface="Calibri"/>
              </a:rPr>
              <a:t>mišljenja</a:t>
            </a:r>
            <a:r>
              <a:rPr lang="en-US" dirty="0" smtClean="0">
                <a:cs typeface="Calibri"/>
              </a:rPr>
              <a:t>. </a:t>
            </a:r>
            <a:r>
              <a:rPr lang="en-US" dirty="0" err="1" smtClean="0">
                <a:cs typeface="Calibri"/>
              </a:rPr>
              <a:t>Pomembno</a:t>
            </a:r>
            <a:r>
              <a:rPr lang="en-US" dirty="0" smtClean="0">
                <a:cs typeface="Calibri"/>
              </a:rPr>
              <a:t> je, </a:t>
            </a:r>
            <a:r>
              <a:rPr lang="en-US" dirty="0" err="1" smtClean="0">
                <a:cs typeface="Calibri"/>
              </a:rPr>
              <a:t>kako</a:t>
            </a:r>
            <a:r>
              <a:rPr lang="en-US" dirty="0" smtClean="0">
                <a:cs typeface="Calibri"/>
              </a:rPr>
              <a:t> </a:t>
            </a:r>
            <a:r>
              <a:rPr lang="en-US" dirty="0" err="1" smtClean="0">
                <a:cs typeface="Calibri"/>
              </a:rPr>
              <a:t>učitelj</a:t>
            </a:r>
            <a:r>
              <a:rPr lang="en-US" dirty="0" smtClean="0">
                <a:cs typeface="Calibri"/>
              </a:rPr>
              <a:t> </a:t>
            </a:r>
            <a:r>
              <a:rPr lang="en-US" dirty="0" err="1" smtClean="0">
                <a:cs typeface="Calibri"/>
              </a:rPr>
              <a:t>vodi</a:t>
            </a:r>
            <a:r>
              <a:rPr lang="en-US" dirty="0" smtClean="0">
                <a:cs typeface="Calibri"/>
              </a:rPr>
              <a:t> </a:t>
            </a:r>
            <a:r>
              <a:rPr lang="en-US" dirty="0" err="1" smtClean="0">
                <a:cs typeface="Calibri"/>
              </a:rPr>
              <a:t>pogovor</a:t>
            </a:r>
            <a:r>
              <a:rPr lang="en-US" dirty="0" smtClean="0">
                <a:cs typeface="Calibri"/>
              </a:rPr>
              <a:t> in </a:t>
            </a:r>
            <a:r>
              <a:rPr lang="en-US" dirty="0" err="1" smtClean="0">
                <a:cs typeface="Calibri"/>
              </a:rPr>
              <a:t>kakšna</a:t>
            </a:r>
            <a:r>
              <a:rPr lang="en-US" dirty="0" smtClean="0">
                <a:cs typeface="Calibri"/>
              </a:rPr>
              <a:t> </a:t>
            </a:r>
            <a:r>
              <a:rPr lang="en-US" dirty="0" err="1" smtClean="0">
                <a:cs typeface="Calibri"/>
              </a:rPr>
              <a:t>vprašanja</a:t>
            </a:r>
            <a:r>
              <a:rPr lang="en-US" dirty="0" smtClean="0">
                <a:cs typeface="Calibri"/>
              </a:rPr>
              <a:t> </a:t>
            </a:r>
            <a:r>
              <a:rPr lang="en-US" dirty="0" err="1" smtClean="0">
                <a:cs typeface="Calibri"/>
              </a:rPr>
              <a:t>postavlja</a:t>
            </a:r>
            <a:r>
              <a:rPr lang="en-US" dirty="0" smtClean="0">
                <a:cs typeface="Calibri"/>
              </a:rPr>
              <a:t>. </a:t>
            </a:r>
          </a:p>
          <a:p>
            <a:endParaRPr lang="en-US" dirty="0" smtClean="0">
              <a:cs typeface="Calibri"/>
            </a:endParaRPr>
          </a:p>
          <a:p>
            <a:r>
              <a:rPr lang="en-US" dirty="0" err="1" smtClean="0">
                <a:cs typeface="Calibri"/>
              </a:rPr>
              <a:t>Katera</a:t>
            </a:r>
            <a:r>
              <a:rPr lang="en-US" dirty="0" smtClean="0">
                <a:cs typeface="Calibri"/>
              </a:rPr>
              <a:t> tri </a:t>
            </a:r>
            <a:r>
              <a:rPr lang="en-US" dirty="0" err="1" smtClean="0">
                <a:cs typeface="Calibri"/>
              </a:rPr>
              <a:t>prašanja</a:t>
            </a:r>
            <a:r>
              <a:rPr lang="en-US" dirty="0" smtClean="0">
                <a:cs typeface="Calibri"/>
              </a:rPr>
              <a:t> bi </a:t>
            </a:r>
            <a:r>
              <a:rPr lang="en-US" dirty="0" err="1" smtClean="0">
                <a:cs typeface="Calibri"/>
              </a:rPr>
              <a:t>kot</a:t>
            </a:r>
            <a:r>
              <a:rPr lang="en-US" dirty="0" smtClean="0">
                <a:cs typeface="Calibri"/>
              </a:rPr>
              <a:t> </a:t>
            </a:r>
            <a:r>
              <a:rPr lang="en-US" dirty="0" err="1" smtClean="0">
                <a:cs typeface="Calibri"/>
              </a:rPr>
              <a:t>učitelj</a:t>
            </a:r>
            <a:r>
              <a:rPr lang="en-US" dirty="0" smtClean="0">
                <a:cs typeface="Calibri"/>
              </a:rPr>
              <a:t> </a:t>
            </a:r>
            <a:r>
              <a:rPr lang="en-US" dirty="0" err="1" smtClean="0">
                <a:cs typeface="Calibri"/>
              </a:rPr>
              <a:t>postavili</a:t>
            </a:r>
            <a:r>
              <a:rPr lang="en-US" dirty="0" smtClean="0">
                <a:cs typeface="Calibri"/>
              </a:rPr>
              <a:t>? - si </a:t>
            </a:r>
            <a:r>
              <a:rPr lang="en-US" dirty="0" err="1" smtClean="0">
                <a:cs typeface="Calibri"/>
              </a:rPr>
              <a:t>jih</a:t>
            </a:r>
            <a:r>
              <a:rPr lang="en-US" dirty="0" smtClean="0">
                <a:cs typeface="Calibri"/>
              </a:rPr>
              <a:t> </a:t>
            </a:r>
            <a:r>
              <a:rPr lang="en-US" dirty="0" err="1" smtClean="0">
                <a:cs typeface="Calibri"/>
              </a:rPr>
              <a:t>zapišejo</a:t>
            </a:r>
            <a:endParaRPr lang="en-US" dirty="0" smtClean="0">
              <a:cs typeface="Calibri"/>
            </a:endParaRPr>
          </a:p>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68</a:t>
            </a:fld>
            <a:endParaRPr lang="en-SI"/>
          </a:p>
        </p:txBody>
      </p:sp>
    </p:spTree>
    <p:extLst>
      <p:ext uri="{BB962C8B-B14F-4D97-AF65-F5344CB8AC3E}">
        <p14:creationId xmlns:p14="http://schemas.microsoft.com/office/powerpoint/2010/main" val="3899286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Mariza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69</a:t>
            </a:fld>
            <a:endParaRPr lang="en-SI"/>
          </a:p>
        </p:txBody>
      </p:sp>
    </p:spTree>
    <p:extLst>
      <p:ext uri="{BB962C8B-B14F-4D97-AF65-F5344CB8AC3E}">
        <p14:creationId xmlns:p14="http://schemas.microsoft.com/office/powerpoint/2010/main" val="1082406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70</a:t>
            </a:fld>
            <a:endParaRPr lang="en-SI"/>
          </a:p>
        </p:txBody>
      </p:sp>
    </p:spTree>
    <p:extLst>
      <p:ext uri="{BB962C8B-B14F-4D97-AF65-F5344CB8AC3E}">
        <p14:creationId xmlns:p14="http://schemas.microsoft.com/office/powerpoint/2010/main" val="844106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72</a:t>
            </a:fld>
            <a:endParaRPr lang="en-SI"/>
          </a:p>
        </p:txBody>
      </p:sp>
    </p:spTree>
    <p:extLst>
      <p:ext uri="{BB962C8B-B14F-4D97-AF65-F5344CB8AC3E}">
        <p14:creationId xmlns:p14="http://schemas.microsoft.com/office/powerpoint/2010/main" val="27316636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73</a:t>
            </a:fld>
            <a:endParaRPr lang="en-SI"/>
          </a:p>
        </p:txBody>
      </p:sp>
    </p:spTree>
    <p:extLst>
      <p:ext uri="{BB962C8B-B14F-4D97-AF65-F5344CB8AC3E}">
        <p14:creationId xmlns:p14="http://schemas.microsoft.com/office/powerpoint/2010/main" val="396660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8</a:t>
            </a:fld>
            <a:endParaRPr lang="en-SI"/>
          </a:p>
        </p:txBody>
      </p:sp>
    </p:spTree>
    <p:extLst>
      <p:ext uri="{BB962C8B-B14F-4D97-AF65-F5344CB8AC3E}">
        <p14:creationId xmlns:p14="http://schemas.microsoft.com/office/powerpoint/2010/main" val="10194259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74</a:t>
            </a:fld>
            <a:endParaRPr lang="en-SI"/>
          </a:p>
        </p:txBody>
      </p:sp>
    </p:spTree>
    <p:extLst>
      <p:ext uri="{BB962C8B-B14F-4D97-AF65-F5344CB8AC3E}">
        <p14:creationId xmlns:p14="http://schemas.microsoft.com/office/powerpoint/2010/main" val="14639150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75</a:t>
            </a:fld>
            <a:endParaRPr lang="en-SI"/>
          </a:p>
        </p:txBody>
      </p:sp>
    </p:spTree>
    <p:extLst>
      <p:ext uri="{BB962C8B-B14F-4D97-AF65-F5344CB8AC3E}">
        <p14:creationId xmlns:p14="http://schemas.microsoft.com/office/powerpoint/2010/main" val="345774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Sandra</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76</a:t>
            </a:fld>
            <a:endParaRPr lang="en-SI"/>
          </a:p>
        </p:txBody>
      </p:sp>
    </p:spTree>
    <p:extLst>
      <p:ext uri="{BB962C8B-B14F-4D97-AF65-F5344CB8AC3E}">
        <p14:creationId xmlns:p14="http://schemas.microsoft.com/office/powerpoint/2010/main" val="3544271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77</a:t>
            </a:fld>
            <a:endParaRPr lang="en-SI"/>
          </a:p>
        </p:txBody>
      </p:sp>
    </p:spTree>
    <p:extLst>
      <p:ext uri="{BB962C8B-B14F-4D97-AF65-F5344CB8AC3E}">
        <p14:creationId xmlns:p14="http://schemas.microsoft.com/office/powerpoint/2010/main" val="787446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9</a:t>
            </a:fld>
            <a:endParaRPr lang="en-SI"/>
          </a:p>
        </p:txBody>
      </p:sp>
    </p:spTree>
    <p:extLst>
      <p:ext uri="{BB962C8B-B14F-4D97-AF65-F5344CB8AC3E}">
        <p14:creationId xmlns:p14="http://schemas.microsoft.com/office/powerpoint/2010/main" val="4281334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10</a:t>
            </a:fld>
            <a:endParaRPr lang="en-SI"/>
          </a:p>
        </p:txBody>
      </p:sp>
    </p:spTree>
    <p:extLst>
      <p:ext uri="{BB962C8B-B14F-4D97-AF65-F5344CB8AC3E}">
        <p14:creationId xmlns:p14="http://schemas.microsoft.com/office/powerpoint/2010/main" val="2643101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sl-SI" dirty="0" smtClean="0"/>
              <a:t>Miriam</a:t>
            </a:r>
            <a:endParaRPr lang="sl-SI" dirty="0"/>
          </a:p>
        </p:txBody>
      </p:sp>
      <p:sp>
        <p:nvSpPr>
          <p:cNvPr id="4" name="Označba mesta številke diapozitiva 3"/>
          <p:cNvSpPr>
            <a:spLocks noGrp="1"/>
          </p:cNvSpPr>
          <p:nvPr>
            <p:ph type="sldNum" sz="quarter" idx="10"/>
          </p:nvPr>
        </p:nvSpPr>
        <p:spPr/>
        <p:txBody>
          <a:bodyPr/>
          <a:lstStyle/>
          <a:p>
            <a:fld id="{237CBC22-9CE0-E44E-B14B-50CA23BED9C9}" type="slidenum">
              <a:rPr lang="en-SI" smtClean="0"/>
              <a:t>11</a:t>
            </a:fld>
            <a:endParaRPr lang="en-SI"/>
          </a:p>
        </p:txBody>
      </p:sp>
    </p:spTree>
    <p:extLst>
      <p:ext uri="{BB962C8B-B14F-4D97-AF65-F5344CB8AC3E}">
        <p14:creationId xmlns:p14="http://schemas.microsoft.com/office/powerpoint/2010/main" val="14193757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2A0445-6AB3-DEA2-0AE1-5DB5F1A445B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p:cNvSpPr>
            <a:spLocks noGrp="1"/>
          </p:cNvSpPr>
          <p:nvPr>
            <p:ph type="subTitle" idx="1"/>
          </p:nvPr>
        </p:nvSpPr>
        <p:spPr>
          <a:xfrm>
            <a:off x="1165222" y="5145440"/>
            <a:ext cx="7916785" cy="627682"/>
          </a:xfrm>
        </p:spPr>
        <p:txBody>
          <a:bodyPr anchor="b" anchorCtr="0">
            <a:normAutofit/>
          </a:bodyPr>
          <a:lstStyle>
            <a:lvl1pPr marL="0" indent="0" algn="l">
              <a:buNone/>
              <a:defRPr sz="2000">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pic>
        <p:nvPicPr>
          <p:cNvPr id="19" name="Picture 18">
            <a:extLst>
              <a:ext uri="{FF2B5EF4-FFF2-40B4-BE49-F238E27FC236}">
                <a16:creationId xmlns:a16="http://schemas.microsoft.com/office/drawing/2014/main" id="{DBE6C4DC-92CC-30C8-A388-BF61752B929E}"/>
              </a:ext>
            </a:extLst>
          </p:cNvPr>
          <p:cNvPicPr>
            <a:picLocks noChangeAspect="1"/>
          </p:cNvPicPr>
          <p:nvPr userDrawn="1"/>
        </p:nvPicPr>
        <p:blipFill>
          <a:blip r:embed="rId3"/>
          <a:stretch>
            <a:fillRect/>
          </a:stretch>
        </p:blipFill>
        <p:spPr>
          <a:xfrm>
            <a:off x="9136273" y="645377"/>
            <a:ext cx="2273085" cy="452690"/>
          </a:xfrm>
          <a:prstGeom prst="rect">
            <a:avLst/>
          </a:prstGeom>
        </p:spPr>
      </p:pic>
      <p:sp>
        <p:nvSpPr>
          <p:cNvPr id="2" name="Title 1"/>
          <p:cNvSpPr>
            <a:spLocks noGrp="1"/>
          </p:cNvSpPr>
          <p:nvPr>
            <p:ph type="ctrTitle"/>
          </p:nvPr>
        </p:nvSpPr>
        <p:spPr>
          <a:xfrm>
            <a:off x="1165222" y="2564706"/>
            <a:ext cx="7916785" cy="2561704"/>
          </a:xfrm>
        </p:spPr>
        <p:txBody>
          <a:bodyPr anchor="t" anchorCtr="0"/>
          <a:lstStyle>
            <a:lvl1pPr algn="l">
              <a:defRPr b="1">
                <a:solidFill>
                  <a:schemeClr val="bg1"/>
                </a:solidFill>
              </a:defRPr>
            </a:lvl1pPr>
          </a:lstStyle>
          <a:p>
            <a:r>
              <a:rPr lang="en-GB"/>
              <a:t>Click to edit Master title style</a:t>
            </a:r>
            <a:endParaRPr lang="en-US"/>
          </a:p>
        </p:txBody>
      </p:sp>
      <p:sp>
        <p:nvSpPr>
          <p:cNvPr id="26" name="Text Placeholder 25">
            <a:extLst>
              <a:ext uri="{FF2B5EF4-FFF2-40B4-BE49-F238E27FC236}">
                <a16:creationId xmlns:a16="http://schemas.microsoft.com/office/drawing/2014/main" id="{EF39B765-408B-C7EC-47B2-69CE2C07A531}"/>
              </a:ext>
            </a:extLst>
          </p:cNvPr>
          <p:cNvSpPr>
            <a:spLocks noGrp="1"/>
          </p:cNvSpPr>
          <p:nvPr>
            <p:ph type="body" sz="quarter" idx="10" hasCustomPrompt="1"/>
          </p:nvPr>
        </p:nvSpPr>
        <p:spPr>
          <a:xfrm>
            <a:off x="1165222" y="1914196"/>
            <a:ext cx="7916785" cy="565150"/>
          </a:xfrm>
        </p:spPr>
        <p:txBody>
          <a:bodyPr anchor="b" anchorCtr="0">
            <a:noAutofit/>
          </a:bodyPr>
          <a:lstStyle>
            <a:lvl1pPr marL="0" indent="0">
              <a:buFontTx/>
              <a:buNone/>
              <a:defRPr sz="1800" spc="0">
                <a:solidFill>
                  <a:schemeClr val="bg1"/>
                </a:solidFill>
              </a:defRPr>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GB"/>
              <a:t>CLICK TO EDIT MASTER TEXT STYLES</a:t>
            </a:r>
          </a:p>
        </p:txBody>
      </p:sp>
      <p:sp>
        <p:nvSpPr>
          <p:cNvPr id="28" name="Text Placeholder 27">
            <a:extLst>
              <a:ext uri="{FF2B5EF4-FFF2-40B4-BE49-F238E27FC236}">
                <a16:creationId xmlns:a16="http://schemas.microsoft.com/office/drawing/2014/main" id="{308AE5E9-8ABD-8748-15EB-BB3FF0022B84}"/>
              </a:ext>
            </a:extLst>
          </p:cNvPr>
          <p:cNvSpPr>
            <a:spLocks noGrp="1"/>
          </p:cNvSpPr>
          <p:nvPr>
            <p:ph type="body" sz="quarter" idx="11"/>
          </p:nvPr>
        </p:nvSpPr>
        <p:spPr>
          <a:xfrm>
            <a:off x="1165225" y="5796826"/>
            <a:ext cx="7970838" cy="503237"/>
          </a:xfrm>
        </p:spPr>
        <p:txBody>
          <a:bodyPr>
            <a:noAutofit/>
          </a:bodyPr>
          <a:lstStyle>
            <a:lvl1pPr marL="0" indent="0">
              <a:buFontTx/>
              <a:buNone/>
              <a:defRPr sz="1600">
                <a:solidFill>
                  <a:schemeClr val="tx2">
                    <a:lumMod val="40000"/>
                    <a:lumOff val="60000"/>
                  </a:schemeClr>
                </a:solidFill>
              </a:defRPr>
            </a:lvl1pPr>
            <a:lvl2pPr marL="457200" indent="0">
              <a:buFontTx/>
              <a:buNone/>
              <a:defRPr sz="1600"/>
            </a:lvl2pPr>
            <a:lvl3pPr marL="914400" indent="0">
              <a:buFontTx/>
              <a:buNone/>
              <a:defRPr sz="1600"/>
            </a:lvl3pPr>
            <a:lvl4pPr marL="1371600" indent="0">
              <a:buFontTx/>
              <a:buNone/>
              <a:defRPr sz="1600"/>
            </a:lvl4pPr>
            <a:lvl5pPr marL="1828800" indent="0">
              <a:buFontTx/>
              <a:buNone/>
              <a:defRPr sz="1600"/>
            </a:lvl5pPr>
          </a:lstStyle>
          <a:p>
            <a:pPr lvl="0"/>
            <a:r>
              <a:rPr lang="en-GB"/>
              <a:t>Click to edit Master text styles</a:t>
            </a:r>
            <a:endParaRPr lang="en-SI"/>
          </a:p>
        </p:txBody>
      </p:sp>
    </p:spTree>
    <p:extLst>
      <p:ext uri="{BB962C8B-B14F-4D97-AF65-F5344CB8AC3E}">
        <p14:creationId xmlns:p14="http://schemas.microsoft.com/office/powerpoint/2010/main" val="44358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62592"/>
            <a:ext cx="7315200" cy="566738"/>
          </a:xfrm>
        </p:spPr>
        <p:txBody>
          <a:bodyPr anchor="b"/>
          <a:lstStyle>
            <a:lvl1pPr algn="l">
              <a:defRPr sz="2000" b="1">
                <a:solidFill>
                  <a:schemeClr val="tx1">
                    <a:lumMod val="75000"/>
                    <a:lumOff val="25000"/>
                  </a:schemeClr>
                </a:solidFill>
              </a:defRPr>
            </a:lvl1pPr>
          </a:lstStyle>
          <a:p>
            <a:r>
              <a:rPr lang="en-GB"/>
              <a:t>Click to edit Master title style</a:t>
            </a:r>
            <a:endParaRPr lang="en-US"/>
          </a:p>
        </p:txBody>
      </p:sp>
      <p:sp>
        <p:nvSpPr>
          <p:cNvPr id="3" name="Picture Placeholder 2"/>
          <p:cNvSpPr>
            <a:spLocks noGrp="1"/>
          </p:cNvSpPr>
          <p:nvPr>
            <p:ph type="pic" idx="1"/>
          </p:nvPr>
        </p:nvSpPr>
        <p:spPr>
          <a:xfrm>
            <a:off x="2389717" y="674767"/>
            <a:ext cx="7315200" cy="4114800"/>
          </a:xfrm>
        </p:spPr>
        <p:txBody>
          <a:bodyPr/>
          <a:lstStyle>
            <a:lvl1pPr marL="0" indent="0">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429330"/>
            <a:ext cx="7315200" cy="804862"/>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Footer Placeholder 4">
            <a:extLst>
              <a:ext uri="{FF2B5EF4-FFF2-40B4-BE49-F238E27FC236}">
                <a16:creationId xmlns:a16="http://schemas.microsoft.com/office/drawing/2014/main" id="{D2959A48-8CF9-C396-5F86-3F76B0C248E9}"/>
              </a:ext>
            </a:extLst>
          </p:cNvPr>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9" name="Slide Number Placeholder 5">
            <a:extLst>
              <a:ext uri="{FF2B5EF4-FFF2-40B4-BE49-F238E27FC236}">
                <a16:creationId xmlns:a16="http://schemas.microsoft.com/office/drawing/2014/main" id="{631F1F98-A873-6181-A1A8-62FEB194A2F6}"/>
              </a:ext>
            </a:extLst>
          </p:cNvPr>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10" name="Straight Connector 9">
            <a:extLst>
              <a:ext uri="{FF2B5EF4-FFF2-40B4-BE49-F238E27FC236}">
                <a16:creationId xmlns:a16="http://schemas.microsoft.com/office/drawing/2014/main" id="{AC6928C4-5C71-7D06-D814-571E906B43D0}"/>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E0F45AF-5D56-B40C-7968-5178A2CCFFD3}"/>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61940DE-6A6A-3A2E-658C-C85114427AFB}"/>
              </a:ext>
            </a:extLst>
          </p:cNvPr>
          <p:cNvPicPr>
            <a:picLocks noChangeAspect="1"/>
          </p:cNvPicPr>
          <p:nvPr userDrawn="1"/>
        </p:nvPicPr>
        <p:blipFill>
          <a:blip r:embed="rId2"/>
          <a:srcRect/>
          <a:stretch/>
        </p:blipFill>
        <p:spPr>
          <a:xfrm>
            <a:off x="11144674" y="143278"/>
            <a:ext cx="391232" cy="214607"/>
          </a:xfrm>
          <a:prstGeom prst="rect">
            <a:avLst/>
          </a:prstGeom>
        </p:spPr>
      </p:pic>
    </p:spTree>
    <p:extLst>
      <p:ext uri="{BB962C8B-B14F-4D97-AF65-F5344CB8AC3E}">
        <p14:creationId xmlns:p14="http://schemas.microsoft.com/office/powerpoint/2010/main" val="295596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80931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Naslovni diapozitiv">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sl-SI"/>
              <a:t>Uredite slog naslova matrice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sl-SI"/>
              <a:t>Kliknite, da uredite slog podnaslova matrice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6615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Primerjav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sl-SI"/>
              <a:t>Uredite slog naslova matrice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11/8/2023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13457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45856"/>
            <a:ext cx="10972800" cy="1143000"/>
          </a:xfrm>
        </p:spPr>
        <p:txBody>
          <a:bodyPr anchor="t" anchorCtr="0">
            <a:normAutofit/>
          </a:bodyPr>
          <a:lstStyle>
            <a:lvl1pPr algn="l">
              <a:defRPr sz="3600" b="1">
                <a:solidFill>
                  <a:srgbClr val="007C92"/>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609600" y="2386738"/>
            <a:ext cx="10972800" cy="3739425"/>
          </a:xfrm>
        </p:spPr>
        <p:txBody>
          <a:bodyPr>
            <a:normAutofit/>
          </a:bodyPr>
          <a:lstStyle>
            <a:lvl1pPr>
              <a:buClr>
                <a:schemeClr val="accent3"/>
              </a:buClr>
              <a:defRPr sz="2400">
                <a:solidFill>
                  <a:schemeClr val="tx1">
                    <a:lumMod val="75000"/>
                    <a:lumOff val="25000"/>
                  </a:schemeClr>
                </a:solidFill>
              </a:defRPr>
            </a:lvl1pPr>
            <a:lvl2pPr>
              <a:buClr>
                <a:schemeClr val="accent3"/>
              </a:buClr>
              <a:defRPr sz="2400">
                <a:solidFill>
                  <a:schemeClr val="tx1">
                    <a:lumMod val="75000"/>
                    <a:lumOff val="25000"/>
                  </a:schemeClr>
                </a:solidFill>
              </a:defRPr>
            </a:lvl2pPr>
            <a:lvl3pPr>
              <a:buClr>
                <a:schemeClr val="accent3"/>
              </a:buClr>
              <a:defRPr sz="2400">
                <a:solidFill>
                  <a:schemeClr val="tx1">
                    <a:lumMod val="75000"/>
                    <a:lumOff val="25000"/>
                  </a:schemeClr>
                </a:solidFill>
              </a:defRPr>
            </a:lvl3pPr>
            <a:lvl4pPr>
              <a:buClr>
                <a:schemeClr val="accent3"/>
              </a:buClr>
              <a:defRPr sz="2400">
                <a:solidFill>
                  <a:schemeClr val="tx1">
                    <a:lumMod val="75000"/>
                    <a:lumOff val="25000"/>
                  </a:schemeClr>
                </a:solidFill>
              </a:defRPr>
            </a:lvl4pPr>
            <a:lvl5pPr>
              <a:buClr>
                <a:schemeClr val="accent3"/>
              </a:buClr>
              <a:defRPr sz="240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6" name="Slide Number Placeholder 5"/>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8" name="Straight Connector 7">
            <a:extLst>
              <a:ext uri="{FF2B5EF4-FFF2-40B4-BE49-F238E27FC236}">
                <a16:creationId xmlns:a16="http://schemas.microsoft.com/office/drawing/2014/main" id="{B49D149E-BCA7-CE6B-8EEF-BB92869555BF}"/>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258AD48-6A59-F258-3A5E-692B8496D955}"/>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143D269-DA1D-BB3F-D591-8D0052532CFA}"/>
              </a:ext>
            </a:extLst>
          </p:cNvPr>
          <p:cNvPicPr>
            <a:picLocks noChangeAspect="1"/>
          </p:cNvPicPr>
          <p:nvPr userDrawn="1"/>
        </p:nvPicPr>
        <p:blipFill>
          <a:blip r:embed="rId2"/>
          <a:stretch>
            <a:fillRect/>
          </a:stretch>
        </p:blipFill>
        <p:spPr>
          <a:xfrm>
            <a:off x="11144674" y="143278"/>
            <a:ext cx="391232" cy="214608"/>
          </a:xfrm>
          <a:prstGeom prst="rect">
            <a:avLst/>
          </a:prstGeom>
        </p:spPr>
      </p:pic>
    </p:spTree>
    <p:extLst>
      <p:ext uri="{BB962C8B-B14F-4D97-AF65-F5344CB8AC3E}">
        <p14:creationId xmlns:p14="http://schemas.microsoft.com/office/powerpoint/2010/main" val="1033286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945856"/>
            <a:ext cx="10972800" cy="1143000"/>
          </a:xfrm>
        </p:spPr>
        <p:txBody>
          <a:bodyPr anchor="t" anchorCtr="0">
            <a:normAutofit/>
          </a:bodyPr>
          <a:lstStyle>
            <a:lvl1pPr algn="l">
              <a:defRPr sz="3600" b="1">
                <a:solidFill>
                  <a:srgbClr val="007C92"/>
                </a:solidFill>
                <a:latin typeface="+mj-lt"/>
              </a:defRPr>
            </a:lvl1pPr>
          </a:lstStyle>
          <a:p>
            <a:r>
              <a:rPr lang="en-GB"/>
              <a:t>Click to edit Master title style</a:t>
            </a:r>
            <a:endParaRPr lang="en-US"/>
          </a:p>
        </p:txBody>
      </p:sp>
      <p:sp>
        <p:nvSpPr>
          <p:cNvPr id="3" name="Content Placeholder 2"/>
          <p:cNvSpPr>
            <a:spLocks noGrp="1"/>
          </p:cNvSpPr>
          <p:nvPr>
            <p:ph idx="1"/>
          </p:nvPr>
        </p:nvSpPr>
        <p:spPr>
          <a:xfrm>
            <a:off x="609600" y="2952433"/>
            <a:ext cx="5357247" cy="3173730"/>
          </a:xfrm>
        </p:spPr>
        <p:txBody>
          <a:bodyPr>
            <a:normAutofit/>
          </a:bodyPr>
          <a:lstStyle>
            <a:lvl1pPr marL="0" indent="0">
              <a:lnSpc>
                <a:spcPct val="100000"/>
              </a:lnSpc>
              <a:buClr>
                <a:schemeClr val="accent3"/>
              </a:buClr>
              <a:buFontTx/>
              <a:buNone/>
              <a:defRPr sz="1800">
                <a:solidFill>
                  <a:schemeClr val="tx1">
                    <a:lumMod val="75000"/>
                    <a:lumOff val="25000"/>
                  </a:schemeClr>
                </a:solidFill>
              </a:defRPr>
            </a:lvl1pPr>
            <a:lvl2pPr marL="457200" indent="0">
              <a:buClr>
                <a:schemeClr val="accent3"/>
              </a:buClr>
              <a:buFontTx/>
              <a:buNone/>
              <a:defRPr sz="2400">
                <a:solidFill>
                  <a:schemeClr val="tx1">
                    <a:lumMod val="75000"/>
                    <a:lumOff val="25000"/>
                  </a:schemeClr>
                </a:solidFill>
              </a:defRPr>
            </a:lvl2pPr>
            <a:lvl3pPr marL="914400" indent="0">
              <a:buClr>
                <a:schemeClr val="accent3"/>
              </a:buClr>
              <a:buFontTx/>
              <a:buNone/>
              <a:defRPr sz="2400">
                <a:solidFill>
                  <a:schemeClr val="tx1">
                    <a:lumMod val="75000"/>
                    <a:lumOff val="25000"/>
                  </a:schemeClr>
                </a:solidFill>
              </a:defRPr>
            </a:lvl3pPr>
            <a:lvl4pPr marL="1371600" indent="0">
              <a:buClr>
                <a:schemeClr val="accent3"/>
              </a:buClr>
              <a:buFontTx/>
              <a:buNone/>
              <a:defRPr sz="2400">
                <a:solidFill>
                  <a:schemeClr val="tx1">
                    <a:lumMod val="75000"/>
                    <a:lumOff val="25000"/>
                  </a:schemeClr>
                </a:solidFill>
              </a:defRPr>
            </a:lvl4pPr>
            <a:lvl5pPr marL="1828800" indent="0">
              <a:buClr>
                <a:schemeClr val="accent3"/>
              </a:buClr>
              <a:buFontTx/>
              <a:buNone/>
              <a:defRPr sz="2400">
                <a:solidFill>
                  <a:schemeClr val="tx1">
                    <a:lumMod val="75000"/>
                    <a:lumOff val="25000"/>
                  </a:schemeClr>
                </a:solidFill>
              </a:defRPr>
            </a:lvl5pPr>
          </a:lstStyle>
          <a:p>
            <a:pPr lvl="0"/>
            <a:r>
              <a:rPr lang="en-GB"/>
              <a:t>Click to edit Master text styles</a:t>
            </a:r>
            <a:endParaRPr lang="en-US"/>
          </a:p>
        </p:txBody>
      </p:sp>
      <p:sp>
        <p:nvSpPr>
          <p:cNvPr id="5" name="Footer Placeholder 4"/>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6" name="Slide Number Placeholder 5"/>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8" name="Straight Connector 7">
            <a:extLst>
              <a:ext uri="{FF2B5EF4-FFF2-40B4-BE49-F238E27FC236}">
                <a16:creationId xmlns:a16="http://schemas.microsoft.com/office/drawing/2014/main" id="{B49D149E-BCA7-CE6B-8EEF-BB92869555BF}"/>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258AD48-6A59-F258-3A5E-692B8496D955}"/>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5143D269-DA1D-BB3F-D591-8D0052532CFA}"/>
              </a:ext>
            </a:extLst>
          </p:cNvPr>
          <p:cNvPicPr>
            <a:picLocks noChangeAspect="1"/>
          </p:cNvPicPr>
          <p:nvPr userDrawn="1"/>
        </p:nvPicPr>
        <p:blipFill>
          <a:blip r:embed="rId2"/>
          <a:stretch>
            <a:fillRect/>
          </a:stretch>
        </p:blipFill>
        <p:spPr>
          <a:xfrm>
            <a:off x="11144674" y="143278"/>
            <a:ext cx="391232" cy="214608"/>
          </a:xfrm>
          <a:prstGeom prst="rect">
            <a:avLst/>
          </a:prstGeom>
        </p:spPr>
      </p:pic>
      <p:sp>
        <p:nvSpPr>
          <p:cNvPr id="9" name="Content Placeholder 2">
            <a:extLst>
              <a:ext uri="{FF2B5EF4-FFF2-40B4-BE49-F238E27FC236}">
                <a16:creationId xmlns:a16="http://schemas.microsoft.com/office/drawing/2014/main" id="{82939BFA-8653-4FD4-70ED-C68677C5900A}"/>
              </a:ext>
            </a:extLst>
          </p:cNvPr>
          <p:cNvSpPr>
            <a:spLocks noGrp="1"/>
          </p:cNvSpPr>
          <p:nvPr>
            <p:ph idx="13"/>
          </p:nvPr>
        </p:nvSpPr>
        <p:spPr>
          <a:xfrm>
            <a:off x="6225153" y="2952433"/>
            <a:ext cx="5357247" cy="3173730"/>
          </a:xfrm>
        </p:spPr>
        <p:txBody>
          <a:bodyPr>
            <a:normAutofit/>
          </a:bodyPr>
          <a:lstStyle>
            <a:lvl1pPr>
              <a:buClr>
                <a:schemeClr val="accent3"/>
              </a:buClr>
              <a:defRPr sz="1800">
                <a:solidFill>
                  <a:schemeClr val="tx1">
                    <a:lumMod val="75000"/>
                    <a:lumOff val="25000"/>
                  </a:schemeClr>
                </a:solidFill>
              </a:defRPr>
            </a:lvl1pPr>
            <a:lvl2pPr>
              <a:buClr>
                <a:schemeClr val="accent3"/>
              </a:buClr>
              <a:defRPr sz="1800">
                <a:solidFill>
                  <a:schemeClr val="tx1">
                    <a:lumMod val="75000"/>
                    <a:lumOff val="25000"/>
                  </a:schemeClr>
                </a:solidFill>
              </a:defRPr>
            </a:lvl2pPr>
            <a:lvl3pPr>
              <a:buClr>
                <a:schemeClr val="accent3"/>
              </a:buClr>
              <a:defRPr sz="1800">
                <a:solidFill>
                  <a:schemeClr val="tx1">
                    <a:lumMod val="75000"/>
                    <a:lumOff val="25000"/>
                  </a:schemeClr>
                </a:solidFill>
              </a:defRPr>
            </a:lvl3pPr>
            <a:lvl4pPr>
              <a:buClr>
                <a:schemeClr val="accent3"/>
              </a:buClr>
              <a:defRPr sz="1800">
                <a:solidFill>
                  <a:schemeClr val="tx1">
                    <a:lumMod val="75000"/>
                    <a:lumOff val="25000"/>
                  </a:schemeClr>
                </a:solidFill>
              </a:defRPr>
            </a:lvl4pPr>
            <a:lvl5pPr>
              <a:buClr>
                <a:schemeClr val="accent3"/>
              </a:buClr>
              <a:defRPr sz="1800">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D01C4267-8057-2A53-548C-452EACA236B4}"/>
              </a:ext>
            </a:extLst>
          </p:cNvPr>
          <p:cNvSpPr>
            <a:spLocks noGrp="1"/>
          </p:cNvSpPr>
          <p:nvPr>
            <p:ph type="body" sz="quarter" idx="14"/>
          </p:nvPr>
        </p:nvSpPr>
        <p:spPr>
          <a:xfrm>
            <a:off x="609600" y="2324100"/>
            <a:ext cx="5357813" cy="542925"/>
          </a:xfrm>
        </p:spPr>
        <p:txBody>
          <a:bodyPr>
            <a:normAutofit/>
          </a:bodyPr>
          <a:lstStyle>
            <a:lvl1pPr marL="0" indent="0">
              <a:buFontTx/>
              <a:buNone/>
              <a:defRPr sz="2400" b="1">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SI"/>
          </a:p>
        </p:txBody>
      </p:sp>
    </p:spTree>
    <p:extLst>
      <p:ext uri="{BB962C8B-B14F-4D97-AF65-F5344CB8AC3E}">
        <p14:creationId xmlns:p14="http://schemas.microsoft.com/office/powerpoint/2010/main" val="2369742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rgbClr val="007C92"/>
                </a:solidFill>
              </a:defRPr>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accent6">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7" name="Footer Placeholder 4">
            <a:extLst>
              <a:ext uri="{FF2B5EF4-FFF2-40B4-BE49-F238E27FC236}">
                <a16:creationId xmlns:a16="http://schemas.microsoft.com/office/drawing/2014/main" id="{A4AA1EF4-FEA6-D0A3-B796-A7334D66D9CF}"/>
              </a:ext>
            </a:extLst>
          </p:cNvPr>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8" name="Slide Number Placeholder 5">
            <a:extLst>
              <a:ext uri="{FF2B5EF4-FFF2-40B4-BE49-F238E27FC236}">
                <a16:creationId xmlns:a16="http://schemas.microsoft.com/office/drawing/2014/main" id="{CDCA1BAE-F2C7-895B-B9C6-C09CBDB79718}"/>
              </a:ext>
            </a:extLst>
          </p:cNvPr>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9" name="Straight Connector 8">
            <a:extLst>
              <a:ext uri="{FF2B5EF4-FFF2-40B4-BE49-F238E27FC236}">
                <a16:creationId xmlns:a16="http://schemas.microsoft.com/office/drawing/2014/main" id="{B35E7981-A9E9-DE44-BE9E-4C2ADE6E6798}"/>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21B91D3-4675-33A0-76B5-1E4C219700FF}"/>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BF596F4A-601C-1345-B334-0D80CFDD7A3F}"/>
              </a:ext>
            </a:extLst>
          </p:cNvPr>
          <p:cNvPicPr>
            <a:picLocks noChangeAspect="1"/>
          </p:cNvPicPr>
          <p:nvPr userDrawn="1"/>
        </p:nvPicPr>
        <p:blipFill>
          <a:blip r:embed="rId2"/>
          <a:srcRect/>
          <a:stretch/>
        </p:blipFill>
        <p:spPr>
          <a:xfrm>
            <a:off x="11144674" y="143278"/>
            <a:ext cx="391232" cy="214607"/>
          </a:xfrm>
          <a:prstGeom prst="rect">
            <a:avLst/>
          </a:prstGeom>
        </p:spPr>
      </p:pic>
    </p:spTree>
    <p:extLst>
      <p:ext uri="{BB962C8B-B14F-4D97-AF65-F5344CB8AC3E}">
        <p14:creationId xmlns:p14="http://schemas.microsoft.com/office/powerpoint/2010/main" val="218677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7" name="Footer Placeholder 4">
            <a:extLst>
              <a:ext uri="{FF2B5EF4-FFF2-40B4-BE49-F238E27FC236}">
                <a16:creationId xmlns:a16="http://schemas.microsoft.com/office/drawing/2014/main" id="{A4AA1EF4-FEA6-D0A3-B796-A7334D66D9CF}"/>
              </a:ext>
            </a:extLst>
          </p:cNvPr>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8" name="Slide Number Placeholder 5">
            <a:extLst>
              <a:ext uri="{FF2B5EF4-FFF2-40B4-BE49-F238E27FC236}">
                <a16:creationId xmlns:a16="http://schemas.microsoft.com/office/drawing/2014/main" id="{CDCA1BAE-F2C7-895B-B9C6-C09CBDB79718}"/>
              </a:ext>
            </a:extLst>
          </p:cNvPr>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9" name="Straight Connector 8">
            <a:extLst>
              <a:ext uri="{FF2B5EF4-FFF2-40B4-BE49-F238E27FC236}">
                <a16:creationId xmlns:a16="http://schemas.microsoft.com/office/drawing/2014/main" id="{B35E7981-A9E9-DE44-BE9E-4C2ADE6E6798}"/>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21B91D3-4675-33A0-76B5-1E4C219700FF}"/>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BF596F4A-601C-1345-B334-0D80CFDD7A3F}"/>
              </a:ext>
            </a:extLst>
          </p:cNvPr>
          <p:cNvPicPr>
            <a:picLocks noChangeAspect="1"/>
          </p:cNvPicPr>
          <p:nvPr userDrawn="1"/>
        </p:nvPicPr>
        <p:blipFill>
          <a:blip r:embed="rId2"/>
          <a:srcRect/>
          <a:stretch/>
        </p:blipFill>
        <p:spPr>
          <a:xfrm>
            <a:off x="11144674" y="143278"/>
            <a:ext cx="391232" cy="214607"/>
          </a:xfrm>
          <a:prstGeom prst="rect">
            <a:avLst/>
          </a:prstGeom>
        </p:spPr>
      </p:pic>
    </p:spTree>
    <p:extLst>
      <p:ext uri="{BB962C8B-B14F-4D97-AF65-F5344CB8AC3E}">
        <p14:creationId xmlns:p14="http://schemas.microsoft.com/office/powerpoint/2010/main" val="365229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7C9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7" name="Footer Placeholder 4">
            <a:extLst>
              <a:ext uri="{FF2B5EF4-FFF2-40B4-BE49-F238E27FC236}">
                <a16:creationId xmlns:a16="http://schemas.microsoft.com/office/drawing/2014/main" id="{A4AA1EF4-FEA6-D0A3-B796-A7334D66D9CF}"/>
              </a:ext>
            </a:extLst>
          </p:cNvPr>
          <p:cNvSpPr>
            <a:spLocks noGrp="1"/>
          </p:cNvSpPr>
          <p:nvPr>
            <p:ph type="ftr" sz="quarter" idx="11"/>
          </p:nvPr>
        </p:nvSpPr>
        <p:spPr>
          <a:xfrm>
            <a:off x="609601" y="6449339"/>
            <a:ext cx="7416800" cy="365125"/>
          </a:xfrm>
        </p:spPr>
        <p:txBody>
          <a:bodyPr anchor="t" anchorCtr="0"/>
          <a:lstStyle>
            <a:lvl1pPr algn="l">
              <a:defRPr sz="1100">
                <a:solidFill>
                  <a:schemeClr val="bg1"/>
                </a:solidFill>
              </a:defRPr>
            </a:lvl1pPr>
          </a:lstStyle>
          <a:p>
            <a:r>
              <a:rPr lang="en-US"/>
              <a:t>Naslov prezentacije</a:t>
            </a:r>
          </a:p>
        </p:txBody>
      </p:sp>
      <p:sp>
        <p:nvSpPr>
          <p:cNvPr id="8" name="Slide Number Placeholder 5">
            <a:extLst>
              <a:ext uri="{FF2B5EF4-FFF2-40B4-BE49-F238E27FC236}">
                <a16:creationId xmlns:a16="http://schemas.microsoft.com/office/drawing/2014/main" id="{CDCA1BAE-F2C7-895B-B9C6-C09CBDB79718}"/>
              </a:ext>
            </a:extLst>
          </p:cNvPr>
          <p:cNvSpPr>
            <a:spLocks noGrp="1"/>
          </p:cNvSpPr>
          <p:nvPr>
            <p:ph type="sldNum" sz="quarter" idx="12"/>
          </p:nvPr>
        </p:nvSpPr>
        <p:spPr>
          <a:xfrm>
            <a:off x="8737600" y="6449339"/>
            <a:ext cx="2844800" cy="365125"/>
          </a:xfrm>
        </p:spPr>
        <p:txBody>
          <a:bodyPr anchor="t" anchorCtr="0"/>
          <a:lstStyle>
            <a:lvl1pPr>
              <a:defRPr sz="1100">
                <a:solidFill>
                  <a:schemeClr val="bg1"/>
                </a:solidFill>
              </a:defRPr>
            </a:lvl1pPr>
          </a:lstStyle>
          <a:p>
            <a:fld id="{BBC33A9F-7E15-B342-95DB-76D69CE41599}" type="slidenum">
              <a:rPr lang="en-US" smtClean="0"/>
              <a:pPr/>
              <a:t>‹#›</a:t>
            </a:fld>
            <a:endParaRPr lang="en-US"/>
          </a:p>
        </p:txBody>
      </p:sp>
      <p:cxnSp>
        <p:nvCxnSpPr>
          <p:cNvPr id="9" name="Straight Connector 8">
            <a:extLst>
              <a:ext uri="{FF2B5EF4-FFF2-40B4-BE49-F238E27FC236}">
                <a16:creationId xmlns:a16="http://schemas.microsoft.com/office/drawing/2014/main" id="{B35E7981-A9E9-DE44-BE9E-4C2ADE6E6798}"/>
              </a:ext>
            </a:extLst>
          </p:cNvPr>
          <p:cNvCxnSpPr>
            <a:cxnSpLocks/>
          </p:cNvCxnSpPr>
          <p:nvPr userDrawn="1"/>
        </p:nvCxnSpPr>
        <p:spPr>
          <a:xfrm>
            <a:off x="609600" y="6424045"/>
            <a:ext cx="109728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21B91D3-4675-33A0-76B5-1E4C219700FF}"/>
              </a:ext>
            </a:extLst>
          </p:cNvPr>
          <p:cNvCxnSpPr>
            <a:cxnSpLocks/>
          </p:cNvCxnSpPr>
          <p:nvPr userDrawn="1"/>
        </p:nvCxnSpPr>
        <p:spPr>
          <a:xfrm>
            <a:off x="609600" y="470087"/>
            <a:ext cx="109728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BF596F4A-601C-1345-B334-0D80CFDD7A3F}"/>
              </a:ext>
            </a:extLst>
          </p:cNvPr>
          <p:cNvPicPr>
            <a:picLocks noChangeAspect="1"/>
          </p:cNvPicPr>
          <p:nvPr userDrawn="1"/>
        </p:nvPicPr>
        <p:blipFill>
          <a:blip r:embed="rId2"/>
          <a:srcRect/>
          <a:stretch/>
        </p:blipFill>
        <p:spPr>
          <a:xfrm>
            <a:off x="11144675" y="143278"/>
            <a:ext cx="391230" cy="214607"/>
          </a:xfrm>
          <a:prstGeom prst="rect">
            <a:avLst/>
          </a:prstGeom>
        </p:spPr>
      </p:pic>
    </p:spTree>
    <p:extLst>
      <p:ext uri="{BB962C8B-B14F-4D97-AF65-F5344CB8AC3E}">
        <p14:creationId xmlns:p14="http://schemas.microsoft.com/office/powerpoint/2010/main" val="3657062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599" y="2288501"/>
            <a:ext cx="5384800" cy="4525963"/>
          </a:xfrm>
        </p:spPr>
        <p:txBody>
          <a:bodyPr/>
          <a:lstStyle>
            <a:lvl1pPr>
              <a:buClr>
                <a:schemeClr val="accent3"/>
              </a:buClr>
              <a:defRPr sz="2800">
                <a:solidFill>
                  <a:schemeClr val="tx1">
                    <a:lumMod val="75000"/>
                    <a:lumOff val="25000"/>
                  </a:schemeClr>
                </a:solidFill>
              </a:defRPr>
            </a:lvl1pPr>
            <a:lvl2pPr>
              <a:buClr>
                <a:schemeClr val="accent3"/>
              </a:buClr>
              <a:defRPr sz="2400">
                <a:solidFill>
                  <a:schemeClr val="tx1">
                    <a:lumMod val="75000"/>
                    <a:lumOff val="25000"/>
                  </a:schemeClr>
                </a:solidFill>
              </a:defRPr>
            </a:lvl2pPr>
            <a:lvl3pPr>
              <a:buClr>
                <a:schemeClr val="accent3"/>
              </a:buClr>
              <a:defRPr sz="2000">
                <a:solidFill>
                  <a:schemeClr val="tx1">
                    <a:lumMod val="75000"/>
                    <a:lumOff val="25000"/>
                  </a:schemeClr>
                </a:solidFill>
              </a:defRPr>
            </a:lvl3pPr>
            <a:lvl4pPr>
              <a:buClr>
                <a:schemeClr val="accent3"/>
              </a:buClr>
              <a:defRPr sz="1800">
                <a:solidFill>
                  <a:schemeClr val="tx1">
                    <a:lumMod val="75000"/>
                    <a:lumOff val="25000"/>
                  </a:schemeClr>
                </a:solidFill>
              </a:defRPr>
            </a:lvl4pPr>
            <a:lvl5pPr>
              <a:buClr>
                <a:schemeClr val="accent3"/>
              </a:buClr>
              <a:defRPr sz="1800">
                <a:solidFill>
                  <a:schemeClr val="tx1">
                    <a:lumMod val="75000"/>
                    <a:lumOff val="25000"/>
                  </a:schemeClr>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599" y="2288501"/>
            <a:ext cx="5384800" cy="4525963"/>
          </a:xfrm>
        </p:spPr>
        <p:txBody>
          <a:bodyPr/>
          <a:lstStyle>
            <a:lvl1pPr>
              <a:buClr>
                <a:schemeClr val="accent3"/>
              </a:buClr>
              <a:defRPr sz="2800">
                <a:solidFill>
                  <a:schemeClr val="tx1">
                    <a:lumMod val="75000"/>
                    <a:lumOff val="25000"/>
                  </a:schemeClr>
                </a:solidFill>
              </a:defRPr>
            </a:lvl1pPr>
            <a:lvl2pPr>
              <a:buClr>
                <a:schemeClr val="accent3"/>
              </a:buClr>
              <a:defRPr sz="2400">
                <a:solidFill>
                  <a:schemeClr val="tx1">
                    <a:lumMod val="75000"/>
                    <a:lumOff val="25000"/>
                  </a:schemeClr>
                </a:solidFill>
              </a:defRPr>
            </a:lvl2pPr>
            <a:lvl3pPr>
              <a:buClr>
                <a:schemeClr val="accent3"/>
              </a:buClr>
              <a:defRPr sz="2000">
                <a:solidFill>
                  <a:schemeClr val="tx1">
                    <a:lumMod val="75000"/>
                    <a:lumOff val="25000"/>
                  </a:schemeClr>
                </a:solidFill>
              </a:defRPr>
            </a:lvl3pPr>
            <a:lvl4pPr>
              <a:buClr>
                <a:schemeClr val="accent3"/>
              </a:buClr>
              <a:defRPr sz="1800">
                <a:solidFill>
                  <a:schemeClr val="tx1">
                    <a:lumMod val="75000"/>
                    <a:lumOff val="25000"/>
                  </a:schemeClr>
                </a:solidFill>
              </a:defRPr>
            </a:lvl4pPr>
            <a:lvl5pPr>
              <a:buClr>
                <a:schemeClr val="accent3"/>
              </a:buClr>
              <a:defRPr sz="1800">
                <a:solidFill>
                  <a:schemeClr val="tx1">
                    <a:lumMod val="75000"/>
                    <a:lumOff val="25000"/>
                  </a:schemeClr>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4">
            <a:extLst>
              <a:ext uri="{FF2B5EF4-FFF2-40B4-BE49-F238E27FC236}">
                <a16:creationId xmlns:a16="http://schemas.microsoft.com/office/drawing/2014/main" id="{5F021E95-0D05-4DD3-51FD-C8060A7D72F3}"/>
              </a:ext>
            </a:extLst>
          </p:cNvPr>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9" name="Slide Number Placeholder 5">
            <a:extLst>
              <a:ext uri="{FF2B5EF4-FFF2-40B4-BE49-F238E27FC236}">
                <a16:creationId xmlns:a16="http://schemas.microsoft.com/office/drawing/2014/main" id="{2404AF9F-F820-29C2-9268-56CA7B3209A4}"/>
              </a:ext>
            </a:extLst>
          </p:cNvPr>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10" name="Straight Connector 9">
            <a:extLst>
              <a:ext uri="{FF2B5EF4-FFF2-40B4-BE49-F238E27FC236}">
                <a16:creationId xmlns:a16="http://schemas.microsoft.com/office/drawing/2014/main" id="{46EA86DA-E2C5-9D1D-6E4A-E0E59A358035}"/>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82E29D9-7E61-2B92-38E6-919AFC7DA409}"/>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747B75B3-7339-D61D-9009-196B4BBC6978}"/>
              </a:ext>
            </a:extLst>
          </p:cNvPr>
          <p:cNvPicPr>
            <a:picLocks noChangeAspect="1"/>
          </p:cNvPicPr>
          <p:nvPr userDrawn="1"/>
        </p:nvPicPr>
        <p:blipFill>
          <a:blip r:embed="rId2"/>
          <a:stretch>
            <a:fillRect/>
          </a:stretch>
        </p:blipFill>
        <p:spPr>
          <a:xfrm>
            <a:off x="11144674" y="143278"/>
            <a:ext cx="391232" cy="214608"/>
          </a:xfrm>
          <a:prstGeom prst="rect">
            <a:avLst/>
          </a:prstGeom>
        </p:spPr>
      </p:pic>
      <p:sp>
        <p:nvSpPr>
          <p:cNvPr id="13" name="Title 1">
            <a:extLst>
              <a:ext uri="{FF2B5EF4-FFF2-40B4-BE49-F238E27FC236}">
                <a16:creationId xmlns:a16="http://schemas.microsoft.com/office/drawing/2014/main" id="{AB3E2A9A-2BD1-F19A-AEC1-AF41F0C3F46C}"/>
              </a:ext>
            </a:extLst>
          </p:cNvPr>
          <p:cNvSpPr>
            <a:spLocks noGrp="1"/>
          </p:cNvSpPr>
          <p:nvPr>
            <p:ph type="title"/>
          </p:nvPr>
        </p:nvSpPr>
        <p:spPr>
          <a:xfrm>
            <a:off x="609600" y="945856"/>
            <a:ext cx="10972800" cy="1143000"/>
          </a:xfrm>
        </p:spPr>
        <p:txBody>
          <a:bodyPr anchor="t" anchorCtr="0">
            <a:normAutofit/>
          </a:bodyPr>
          <a:lstStyle>
            <a:lvl1pPr algn="l">
              <a:defRPr sz="3600" b="1">
                <a:solidFill>
                  <a:srgbClr val="007C92"/>
                </a:solidFill>
                <a:latin typeface="+mj-lt"/>
              </a:defRPr>
            </a:lvl1pPr>
          </a:lstStyle>
          <a:p>
            <a:r>
              <a:rPr lang="en-GB"/>
              <a:t>Click to edit Master title style</a:t>
            </a:r>
            <a:endParaRPr lang="en-US"/>
          </a:p>
        </p:txBody>
      </p:sp>
    </p:spTree>
    <p:extLst>
      <p:ext uri="{BB962C8B-B14F-4D97-AF65-F5344CB8AC3E}">
        <p14:creationId xmlns:p14="http://schemas.microsoft.com/office/powerpoint/2010/main" val="1850840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7C9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661737"/>
            <a:ext cx="10972800" cy="3227978"/>
          </a:xfrm>
        </p:spPr>
        <p:txBody>
          <a:bodyPr/>
          <a:lstStyle>
            <a:lvl1pPr>
              <a:defRPr>
                <a:solidFill>
                  <a:schemeClr val="bg1"/>
                </a:solidFill>
              </a:defRPr>
            </a:lvl1pPr>
          </a:lstStyle>
          <a:p>
            <a:r>
              <a:rPr lang="en-GB"/>
              <a:t>Click to edit Master title style</a:t>
            </a:r>
            <a:endParaRPr lang="en-US"/>
          </a:p>
        </p:txBody>
      </p:sp>
      <p:sp>
        <p:nvSpPr>
          <p:cNvPr id="6" name="Footer Placeholder 4">
            <a:extLst>
              <a:ext uri="{FF2B5EF4-FFF2-40B4-BE49-F238E27FC236}">
                <a16:creationId xmlns:a16="http://schemas.microsoft.com/office/drawing/2014/main" id="{980FF30D-481B-C2C8-F81F-7BC49C3D9644}"/>
              </a:ext>
            </a:extLst>
          </p:cNvPr>
          <p:cNvSpPr>
            <a:spLocks noGrp="1"/>
          </p:cNvSpPr>
          <p:nvPr>
            <p:ph type="ftr" sz="quarter" idx="11"/>
          </p:nvPr>
        </p:nvSpPr>
        <p:spPr>
          <a:xfrm>
            <a:off x="609601" y="6449339"/>
            <a:ext cx="7416800" cy="365125"/>
          </a:xfrm>
        </p:spPr>
        <p:txBody>
          <a:bodyPr anchor="t" anchorCtr="0"/>
          <a:lstStyle>
            <a:lvl1pPr algn="l">
              <a:defRPr sz="1100">
                <a:solidFill>
                  <a:schemeClr val="bg1"/>
                </a:solidFill>
              </a:defRPr>
            </a:lvl1pPr>
          </a:lstStyle>
          <a:p>
            <a:r>
              <a:rPr lang="en-US"/>
              <a:t>Naslov prezentacije</a:t>
            </a:r>
          </a:p>
        </p:txBody>
      </p:sp>
      <p:sp>
        <p:nvSpPr>
          <p:cNvPr id="7" name="Slide Number Placeholder 5">
            <a:extLst>
              <a:ext uri="{FF2B5EF4-FFF2-40B4-BE49-F238E27FC236}">
                <a16:creationId xmlns:a16="http://schemas.microsoft.com/office/drawing/2014/main" id="{A31EE0E5-469A-80A8-EBE1-F048335A9261}"/>
              </a:ext>
            </a:extLst>
          </p:cNvPr>
          <p:cNvSpPr>
            <a:spLocks noGrp="1"/>
          </p:cNvSpPr>
          <p:nvPr>
            <p:ph type="sldNum" sz="quarter" idx="12"/>
          </p:nvPr>
        </p:nvSpPr>
        <p:spPr>
          <a:xfrm>
            <a:off x="8737600" y="6449339"/>
            <a:ext cx="2844800" cy="365125"/>
          </a:xfrm>
        </p:spPr>
        <p:txBody>
          <a:bodyPr anchor="t" anchorCtr="0"/>
          <a:lstStyle>
            <a:lvl1pPr>
              <a:defRPr sz="1100">
                <a:solidFill>
                  <a:schemeClr val="bg1"/>
                </a:solidFill>
              </a:defRPr>
            </a:lvl1pPr>
          </a:lstStyle>
          <a:p>
            <a:fld id="{BBC33A9F-7E15-B342-95DB-76D69CE41599}" type="slidenum">
              <a:rPr lang="en-US" smtClean="0"/>
              <a:pPr/>
              <a:t>‹#›</a:t>
            </a:fld>
            <a:endParaRPr lang="en-US"/>
          </a:p>
        </p:txBody>
      </p:sp>
      <p:cxnSp>
        <p:nvCxnSpPr>
          <p:cNvPr id="8" name="Straight Connector 7">
            <a:extLst>
              <a:ext uri="{FF2B5EF4-FFF2-40B4-BE49-F238E27FC236}">
                <a16:creationId xmlns:a16="http://schemas.microsoft.com/office/drawing/2014/main" id="{1AB9DADB-177D-67C2-21FD-95AD97E4FCED}"/>
              </a:ext>
            </a:extLst>
          </p:cNvPr>
          <p:cNvCxnSpPr>
            <a:cxnSpLocks/>
          </p:cNvCxnSpPr>
          <p:nvPr userDrawn="1"/>
        </p:nvCxnSpPr>
        <p:spPr>
          <a:xfrm>
            <a:off x="609600" y="6424045"/>
            <a:ext cx="109728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D2040AF-6D29-4EC2-89C1-F0C06839CB5D}"/>
              </a:ext>
            </a:extLst>
          </p:cNvPr>
          <p:cNvCxnSpPr>
            <a:cxnSpLocks/>
          </p:cNvCxnSpPr>
          <p:nvPr userDrawn="1"/>
        </p:nvCxnSpPr>
        <p:spPr>
          <a:xfrm>
            <a:off x="609600" y="470087"/>
            <a:ext cx="109728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AE6168E-8B72-7E86-8189-FF2316B1F9AE}"/>
              </a:ext>
            </a:extLst>
          </p:cNvPr>
          <p:cNvPicPr>
            <a:picLocks noChangeAspect="1"/>
          </p:cNvPicPr>
          <p:nvPr userDrawn="1"/>
        </p:nvPicPr>
        <p:blipFill>
          <a:blip r:embed="rId2"/>
          <a:srcRect/>
          <a:stretch/>
        </p:blipFill>
        <p:spPr>
          <a:xfrm>
            <a:off x="11144675" y="143278"/>
            <a:ext cx="391230" cy="214607"/>
          </a:xfrm>
          <a:prstGeom prst="rect">
            <a:avLst/>
          </a:prstGeom>
        </p:spPr>
      </p:pic>
    </p:spTree>
    <p:extLst>
      <p:ext uri="{BB962C8B-B14F-4D97-AF65-F5344CB8AC3E}">
        <p14:creationId xmlns:p14="http://schemas.microsoft.com/office/powerpoint/2010/main" val="153155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7969"/>
            <a:ext cx="4011084" cy="1162050"/>
          </a:xfrm>
        </p:spPr>
        <p:txBody>
          <a:bodyPr anchor="b"/>
          <a:lstStyle>
            <a:lvl1pPr algn="l">
              <a:defRPr sz="2000" b="1">
                <a:solidFill>
                  <a:schemeClr val="tx1">
                    <a:lumMod val="75000"/>
                    <a:lumOff val="25000"/>
                  </a:schemeClr>
                </a:solidFill>
              </a:defRPr>
            </a:lvl1pPr>
          </a:lstStyle>
          <a:p>
            <a:r>
              <a:rPr lang="en-GB"/>
              <a:t>Click to edit Master title style</a:t>
            </a:r>
            <a:endParaRPr lang="en-US"/>
          </a:p>
        </p:txBody>
      </p:sp>
      <p:sp>
        <p:nvSpPr>
          <p:cNvPr id="3" name="Content Placeholder 2"/>
          <p:cNvSpPr>
            <a:spLocks noGrp="1"/>
          </p:cNvSpPr>
          <p:nvPr>
            <p:ph idx="1"/>
          </p:nvPr>
        </p:nvSpPr>
        <p:spPr>
          <a:xfrm>
            <a:off x="4766733" y="2084525"/>
            <a:ext cx="6815667" cy="4041639"/>
          </a:xfrm>
        </p:spPr>
        <p:txBody>
          <a:bodyPr>
            <a:normAutofit/>
          </a:bodyPr>
          <a:lstStyle>
            <a:lvl1pPr>
              <a:buClr>
                <a:schemeClr val="accent3"/>
              </a:buClr>
              <a:defRPr sz="1800">
                <a:solidFill>
                  <a:schemeClr val="tx1">
                    <a:lumMod val="75000"/>
                    <a:lumOff val="25000"/>
                  </a:schemeClr>
                </a:solidFill>
              </a:defRPr>
            </a:lvl1pPr>
            <a:lvl2pPr>
              <a:buClr>
                <a:schemeClr val="accent3"/>
              </a:buClr>
              <a:defRPr sz="1800">
                <a:solidFill>
                  <a:schemeClr val="tx1">
                    <a:lumMod val="75000"/>
                    <a:lumOff val="25000"/>
                  </a:schemeClr>
                </a:solidFill>
              </a:defRPr>
            </a:lvl2pPr>
            <a:lvl3pPr>
              <a:buClr>
                <a:schemeClr val="accent3"/>
              </a:buClr>
              <a:defRPr sz="1800">
                <a:solidFill>
                  <a:schemeClr val="tx1">
                    <a:lumMod val="75000"/>
                    <a:lumOff val="25000"/>
                  </a:schemeClr>
                </a:solidFill>
              </a:defRPr>
            </a:lvl3pPr>
            <a:lvl4pPr>
              <a:buClr>
                <a:schemeClr val="accent3"/>
              </a:buClr>
              <a:defRPr sz="1800">
                <a:solidFill>
                  <a:schemeClr val="tx1">
                    <a:lumMod val="75000"/>
                    <a:lumOff val="25000"/>
                  </a:schemeClr>
                </a:solidFill>
              </a:defRPr>
            </a:lvl4pPr>
            <a:lvl5pPr>
              <a:buClr>
                <a:schemeClr val="accent3"/>
              </a:buClr>
              <a:defRPr sz="1800">
                <a:solidFill>
                  <a:schemeClr val="tx1">
                    <a:lumMod val="75000"/>
                    <a:lumOff val="25000"/>
                  </a:schemeClr>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2084525"/>
            <a:ext cx="4011084" cy="4041639"/>
          </a:xfrm>
        </p:spPr>
        <p:txBody>
          <a:bodyPr>
            <a:normAutofit/>
          </a:bodyPr>
          <a:lstStyle>
            <a:lvl1pPr marL="0" indent="0">
              <a:buNone/>
              <a:defRPr sz="18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Footer Placeholder 4">
            <a:extLst>
              <a:ext uri="{FF2B5EF4-FFF2-40B4-BE49-F238E27FC236}">
                <a16:creationId xmlns:a16="http://schemas.microsoft.com/office/drawing/2014/main" id="{D991EA62-4809-0ADC-F19B-F61521C65095}"/>
              </a:ext>
            </a:extLst>
          </p:cNvPr>
          <p:cNvSpPr>
            <a:spLocks noGrp="1"/>
          </p:cNvSpPr>
          <p:nvPr>
            <p:ph type="ftr" sz="quarter" idx="11"/>
          </p:nvPr>
        </p:nvSpPr>
        <p:spPr>
          <a:xfrm>
            <a:off x="609601" y="6449339"/>
            <a:ext cx="7416800" cy="365125"/>
          </a:xfrm>
        </p:spPr>
        <p:txBody>
          <a:bodyPr anchor="t" anchorCtr="0"/>
          <a:lstStyle>
            <a:lvl1pPr algn="l">
              <a:defRPr sz="1100">
                <a:solidFill>
                  <a:schemeClr val="accent1"/>
                </a:solidFill>
              </a:defRPr>
            </a:lvl1pPr>
          </a:lstStyle>
          <a:p>
            <a:r>
              <a:rPr lang="en-US"/>
              <a:t>Naslov prezentacije</a:t>
            </a:r>
          </a:p>
        </p:txBody>
      </p:sp>
      <p:sp>
        <p:nvSpPr>
          <p:cNvPr id="9" name="Slide Number Placeholder 5">
            <a:extLst>
              <a:ext uri="{FF2B5EF4-FFF2-40B4-BE49-F238E27FC236}">
                <a16:creationId xmlns:a16="http://schemas.microsoft.com/office/drawing/2014/main" id="{35FDB556-62E1-3F2C-80E6-458C03441AE3}"/>
              </a:ext>
            </a:extLst>
          </p:cNvPr>
          <p:cNvSpPr>
            <a:spLocks noGrp="1"/>
          </p:cNvSpPr>
          <p:nvPr>
            <p:ph type="sldNum" sz="quarter" idx="12"/>
          </p:nvPr>
        </p:nvSpPr>
        <p:spPr>
          <a:xfrm>
            <a:off x="8737600" y="6449339"/>
            <a:ext cx="2844800" cy="365125"/>
          </a:xfrm>
        </p:spPr>
        <p:txBody>
          <a:bodyPr anchor="t" anchorCtr="0"/>
          <a:lstStyle>
            <a:lvl1pPr>
              <a:defRPr sz="1100">
                <a:solidFill>
                  <a:schemeClr val="accent1"/>
                </a:solidFill>
              </a:defRPr>
            </a:lvl1pPr>
          </a:lstStyle>
          <a:p>
            <a:fld id="{BBC33A9F-7E15-B342-95DB-76D69CE41599}" type="slidenum">
              <a:rPr lang="en-US" smtClean="0"/>
              <a:pPr/>
              <a:t>‹#›</a:t>
            </a:fld>
            <a:endParaRPr lang="en-US"/>
          </a:p>
        </p:txBody>
      </p:sp>
      <p:cxnSp>
        <p:nvCxnSpPr>
          <p:cNvPr id="10" name="Straight Connector 9">
            <a:extLst>
              <a:ext uri="{FF2B5EF4-FFF2-40B4-BE49-F238E27FC236}">
                <a16:creationId xmlns:a16="http://schemas.microsoft.com/office/drawing/2014/main" id="{A1B6C6EF-FB9B-8552-D814-53FA63AB1FA5}"/>
              </a:ext>
            </a:extLst>
          </p:cNvPr>
          <p:cNvCxnSpPr>
            <a:cxnSpLocks/>
          </p:cNvCxnSpPr>
          <p:nvPr userDrawn="1"/>
        </p:nvCxnSpPr>
        <p:spPr>
          <a:xfrm>
            <a:off x="609600" y="6424045"/>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165927C-3706-3A71-A110-12514B3D3377}"/>
              </a:ext>
            </a:extLst>
          </p:cNvPr>
          <p:cNvCxnSpPr>
            <a:cxnSpLocks/>
          </p:cNvCxnSpPr>
          <p:nvPr userDrawn="1"/>
        </p:nvCxnSpPr>
        <p:spPr>
          <a:xfrm>
            <a:off x="609600" y="470087"/>
            <a:ext cx="10972800"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37445F32-694A-1586-5439-359BF1C91BC4}"/>
              </a:ext>
            </a:extLst>
          </p:cNvPr>
          <p:cNvPicPr>
            <a:picLocks noChangeAspect="1"/>
          </p:cNvPicPr>
          <p:nvPr userDrawn="1"/>
        </p:nvPicPr>
        <p:blipFill>
          <a:blip r:embed="rId2"/>
          <a:srcRect/>
          <a:stretch/>
        </p:blipFill>
        <p:spPr>
          <a:xfrm>
            <a:off x="11144674" y="143278"/>
            <a:ext cx="391232" cy="214607"/>
          </a:xfrm>
          <a:prstGeom prst="rect">
            <a:avLst/>
          </a:prstGeom>
        </p:spPr>
      </p:pic>
    </p:spTree>
    <p:extLst>
      <p:ext uri="{BB962C8B-B14F-4D97-AF65-F5344CB8AC3E}">
        <p14:creationId xmlns:p14="http://schemas.microsoft.com/office/powerpoint/2010/main" val="151088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Naslov prezentacije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33A9F-7E15-B342-95DB-76D69CE41599}" type="slidenum">
              <a:rPr lang="en-US" smtClean="0"/>
              <a:t>‹#›</a:t>
            </a:fld>
            <a:endParaRPr lang="en-US"/>
          </a:p>
        </p:txBody>
      </p:sp>
    </p:spTree>
    <p:extLst>
      <p:ext uri="{BB962C8B-B14F-4D97-AF65-F5344CB8AC3E}">
        <p14:creationId xmlns:p14="http://schemas.microsoft.com/office/powerpoint/2010/main" val="19752541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60" r:id="rId5"/>
    <p:sldLayoutId id="2147483661" r:id="rId6"/>
    <p:sldLayoutId id="2147483652" r:id="rId7"/>
    <p:sldLayoutId id="2147483654" r:id="rId8"/>
    <p:sldLayoutId id="2147483656" r:id="rId9"/>
    <p:sldLayoutId id="2147483657" r:id="rId10"/>
    <p:sldLayoutId id="2147483663" r:id="rId11"/>
    <p:sldLayoutId id="2147483664" r:id="rId12"/>
    <p:sldLayoutId id="2147483665" r:id="rId1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skupnost.sio.si/course/index.php?categoryid=862"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www.zrss.si/pdf/o-naravi-ucenja.pdf" TargetMode="External"/><Relationship Id="rId5" Type="http://schemas.openxmlformats.org/officeDocument/2006/relationships/image" Target="../media/image38.jpe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RS_-2012-061-02532-OB~P001-0000.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viziiosrogaska-my.sharepoint.com/:v:/g/personal/mojca_pazon_iios-rogaska_si/EW8WXGoEB1hLkl6ddJiiFiQB0dT_VEvZz3rjadg8ZnoaOQ?e=7Ajmd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4.jpeg"/><Relationship Id="rId7" Type="http://schemas.openxmlformats.org/officeDocument/2006/relationships/diagramColors" Target="../diagrams/colors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4.jp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3AC61-8B04-1856-95E5-FC1963D16BE1}"/>
              </a:ext>
            </a:extLst>
          </p:cNvPr>
          <p:cNvSpPr>
            <a:spLocks noGrp="1"/>
          </p:cNvSpPr>
          <p:nvPr>
            <p:ph type="title"/>
          </p:nvPr>
        </p:nvSpPr>
        <p:spPr>
          <a:xfrm>
            <a:off x="862107" y="1472559"/>
            <a:ext cx="10363200" cy="1362075"/>
          </a:xfrm>
        </p:spPr>
        <p:txBody>
          <a:bodyPr/>
          <a:lstStyle/>
          <a:p>
            <a:pPr algn="ctr"/>
            <a:r>
              <a:rPr lang="sl-SI" dirty="0" smtClean="0"/>
              <a:t>Podpora STROKOVNIM DELAVCEM PRI PRIPRAVI NA STROKOVNI IZPIT</a:t>
            </a:r>
            <a:endParaRPr lang="en-SI" dirty="0"/>
          </a:p>
        </p:txBody>
      </p:sp>
      <p:sp>
        <p:nvSpPr>
          <p:cNvPr id="3" name="Text Placeholder 2">
            <a:extLst>
              <a:ext uri="{FF2B5EF4-FFF2-40B4-BE49-F238E27FC236}">
                <a16:creationId xmlns:a16="http://schemas.microsoft.com/office/drawing/2014/main" id="{8E5010B0-D269-CF4B-49F9-96EFB2FEFC92}"/>
              </a:ext>
            </a:extLst>
          </p:cNvPr>
          <p:cNvSpPr>
            <a:spLocks noGrp="1"/>
          </p:cNvSpPr>
          <p:nvPr>
            <p:ph type="body" idx="1"/>
          </p:nvPr>
        </p:nvSpPr>
        <p:spPr>
          <a:xfrm>
            <a:off x="609601" y="-183303"/>
            <a:ext cx="10363200" cy="1500187"/>
          </a:xfrm>
        </p:spPr>
        <p:txBody>
          <a:bodyPr/>
          <a:lstStyle/>
          <a:p>
            <a:r>
              <a:rPr lang="sl-SI" dirty="0" smtClean="0"/>
              <a:t>1. Modul seminarja</a:t>
            </a:r>
            <a:endParaRPr lang="en-SI" dirty="0"/>
          </a:p>
        </p:txBody>
      </p:sp>
      <p:sp>
        <p:nvSpPr>
          <p:cNvPr id="4" name="Footer Placeholder 3">
            <a:extLst>
              <a:ext uri="{FF2B5EF4-FFF2-40B4-BE49-F238E27FC236}">
                <a16:creationId xmlns:a16="http://schemas.microsoft.com/office/drawing/2014/main" id="{DB951C30-6010-825D-CC3F-E09D56E007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522DCB1-4DCC-DC9D-E1D9-835D59E1E086}"/>
              </a:ext>
            </a:extLst>
          </p:cNvPr>
          <p:cNvSpPr>
            <a:spLocks noGrp="1"/>
          </p:cNvSpPr>
          <p:nvPr>
            <p:ph type="sldNum" sz="quarter" idx="12"/>
          </p:nvPr>
        </p:nvSpPr>
        <p:spPr/>
        <p:txBody>
          <a:bodyPr/>
          <a:lstStyle/>
          <a:p>
            <a:fld id="{BBC33A9F-7E15-B342-95DB-76D69CE41599}" type="slidenum">
              <a:rPr lang="en-US" smtClean="0"/>
              <a:pPr/>
              <a:t>2</a:t>
            </a:fld>
            <a:endParaRPr lang="en-US"/>
          </a:p>
        </p:txBody>
      </p:sp>
      <p:sp>
        <p:nvSpPr>
          <p:cNvPr id="6" name="PoljeZBesedilom 5"/>
          <p:cNvSpPr txBox="1"/>
          <p:nvPr/>
        </p:nvSpPr>
        <p:spPr>
          <a:xfrm>
            <a:off x="4318001" y="5118088"/>
            <a:ext cx="2361538" cy="369332"/>
          </a:xfrm>
          <a:prstGeom prst="rect">
            <a:avLst/>
          </a:prstGeom>
          <a:noFill/>
        </p:spPr>
        <p:txBody>
          <a:bodyPr wrap="square" rtlCol="0">
            <a:spAutoFit/>
          </a:bodyPr>
          <a:lstStyle/>
          <a:p>
            <a:r>
              <a:rPr lang="sl-SI" dirty="0" smtClean="0"/>
              <a:t>Ljubljana, 6. 11. 2023</a:t>
            </a:r>
            <a:endParaRPr lang="sl-SI" dirty="0"/>
          </a:p>
        </p:txBody>
      </p:sp>
      <p:sp>
        <p:nvSpPr>
          <p:cNvPr id="7" name="PoljeZBesedilom 6"/>
          <p:cNvSpPr txBox="1"/>
          <p:nvPr/>
        </p:nvSpPr>
        <p:spPr>
          <a:xfrm>
            <a:off x="1260764" y="3509839"/>
            <a:ext cx="9185563" cy="1384995"/>
          </a:xfrm>
          <a:prstGeom prst="rect">
            <a:avLst/>
          </a:prstGeom>
          <a:noFill/>
        </p:spPr>
        <p:txBody>
          <a:bodyPr wrap="square" rtlCol="0">
            <a:spAutoFit/>
          </a:bodyPr>
          <a:lstStyle/>
          <a:p>
            <a:pPr algn="ctr"/>
            <a:r>
              <a:rPr lang="sl-SI" sz="2800" dirty="0" smtClean="0">
                <a:solidFill>
                  <a:schemeClr val="bg1"/>
                </a:solidFill>
              </a:rPr>
              <a:t>Priprava na  načrtovanje in izvajanje vzgojno-izobraževalnega procesa v okviru strokovnega izpita   </a:t>
            </a:r>
          </a:p>
          <a:p>
            <a:pPr algn="ctr"/>
            <a:r>
              <a:rPr lang="sl-SI" sz="2800" dirty="0">
                <a:solidFill>
                  <a:schemeClr val="bg1"/>
                </a:solidFill>
              </a:rPr>
              <a:t>	</a:t>
            </a:r>
            <a:r>
              <a:rPr lang="sl-SI" dirty="0" smtClean="0">
                <a:solidFill>
                  <a:schemeClr val="bg1"/>
                </a:solidFill>
              </a:rPr>
              <a:t>(priprava na hospitacije/nastope) </a:t>
            </a:r>
            <a:endParaRPr lang="sl-SI" dirty="0">
              <a:solidFill>
                <a:schemeClr val="bg1"/>
              </a:solidFill>
            </a:endParaRPr>
          </a:p>
        </p:txBody>
      </p:sp>
      <p:sp>
        <p:nvSpPr>
          <p:cNvPr id="9" name="PoljeZBesedilom 8"/>
          <p:cNvSpPr txBox="1"/>
          <p:nvPr/>
        </p:nvSpPr>
        <p:spPr>
          <a:xfrm>
            <a:off x="2210544" y="5883791"/>
            <a:ext cx="10855860" cy="461665"/>
          </a:xfrm>
          <a:prstGeom prst="rect">
            <a:avLst/>
          </a:prstGeom>
          <a:noFill/>
        </p:spPr>
        <p:txBody>
          <a:bodyPr wrap="square" rtlCol="0">
            <a:spAutoFit/>
          </a:bodyPr>
          <a:lstStyle/>
          <a:p>
            <a:r>
              <a:rPr lang="sl-SI" sz="2400" dirty="0" smtClean="0">
                <a:solidFill>
                  <a:schemeClr val="bg1"/>
                </a:solidFill>
              </a:rPr>
              <a:t>Mariza Skvarč,  Miriam Stanonik, </a:t>
            </a:r>
            <a:r>
              <a:rPr lang="sl-SI" sz="2400" dirty="0">
                <a:solidFill>
                  <a:schemeClr val="bg1"/>
                </a:solidFill>
              </a:rPr>
              <a:t>M</a:t>
            </a:r>
            <a:r>
              <a:rPr lang="sl-SI" sz="2400" dirty="0" smtClean="0">
                <a:solidFill>
                  <a:schemeClr val="bg1"/>
                </a:solidFill>
              </a:rPr>
              <a:t>arjana Milčinović, Sandra Mršnik</a:t>
            </a:r>
            <a:endParaRPr lang="sl-SI" sz="2400" dirty="0">
              <a:solidFill>
                <a:schemeClr val="bg1"/>
              </a:solidFill>
            </a:endParaRPr>
          </a:p>
        </p:txBody>
      </p:sp>
    </p:spTree>
    <p:extLst>
      <p:ext uri="{BB962C8B-B14F-4D97-AF65-F5344CB8AC3E}">
        <p14:creationId xmlns:p14="http://schemas.microsoft.com/office/powerpoint/2010/main" val="2179850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52919" y="1123837"/>
            <a:ext cx="2947482" cy="2655683"/>
          </a:xfrm>
        </p:spPr>
        <p:txBody>
          <a:bodyPr/>
          <a:lstStyle/>
          <a:p>
            <a:r>
              <a:rPr lang="sl-SI" dirty="0"/>
              <a:t>Zaključek </a:t>
            </a:r>
            <a:br>
              <a:rPr lang="sl-SI" dirty="0"/>
            </a:br>
            <a:endParaRPr lang="sl-SI" dirty="0"/>
          </a:p>
        </p:txBody>
      </p:sp>
      <p:pic>
        <p:nvPicPr>
          <p:cNvPr id="4" name="Označba mesta vsebine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09" y="4398757"/>
            <a:ext cx="4127174" cy="1853998"/>
          </a:xfrm>
        </p:spPr>
      </p:pic>
      <p:sp>
        <p:nvSpPr>
          <p:cNvPr id="3" name="PoljeZBesedilom 2"/>
          <p:cNvSpPr txBox="1"/>
          <p:nvPr/>
        </p:nvSpPr>
        <p:spPr>
          <a:xfrm>
            <a:off x="3875314" y="792480"/>
            <a:ext cx="7498080" cy="1169551"/>
          </a:xfrm>
          <a:prstGeom prst="rect">
            <a:avLst/>
          </a:prstGeom>
          <a:noFill/>
        </p:spPr>
        <p:txBody>
          <a:bodyPr wrap="square" rtlCol="0">
            <a:spAutoFit/>
          </a:bodyPr>
          <a:lstStyle/>
          <a:p>
            <a:endParaRPr lang="sl-SI" sz="2600" dirty="0">
              <a:solidFill>
                <a:srgbClr val="002060"/>
              </a:solidFill>
            </a:endParaRPr>
          </a:p>
          <a:p>
            <a:r>
              <a:rPr lang="sl-SI" sz="2600" dirty="0">
                <a:solidFill>
                  <a:srgbClr val="072561"/>
                </a:solidFill>
              </a:rPr>
              <a:t>    Hvala za vašo pozornost.</a:t>
            </a:r>
          </a:p>
          <a:p>
            <a:endParaRPr lang="sl-SI" dirty="0">
              <a:solidFill>
                <a:srgbClr val="002060"/>
              </a:solidFill>
            </a:endParaRPr>
          </a:p>
        </p:txBody>
      </p:sp>
      <p:sp>
        <p:nvSpPr>
          <p:cNvPr id="5" name="PoljeZBesedilom 4"/>
          <p:cNvSpPr txBox="1"/>
          <p:nvPr/>
        </p:nvSpPr>
        <p:spPr>
          <a:xfrm>
            <a:off x="4266883" y="1962031"/>
            <a:ext cx="3666307" cy="193899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sl-SI" sz="2000" dirty="0">
                <a:solidFill>
                  <a:schemeClr val="bg1"/>
                </a:solidFill>
              </a:rPr>
              <a:t>Dodatne informacije:</a:t>
            </a:r>
          </a:p>
          <a:p>
            <a:endParaRPr lang="sl-SI" sz="2000" dirty="0">
              <a:solidFill>
                <a:schemeClr val="bg1"/>
              </a:solidFill>
            </a:endParaRPr>
          </a:p>
          <a:p>
            <a:r>
              <a:rPr lang="sl-SI" sz="2000" dirty="0">
                <a:solidFill>
                  <a:schemeClr val="bg1"/>
                </a:solidFill>
              </a:rPr>
              <a:t>Hermina Pohar Sonc </a:t>
            </a:r>
          </a:p>
          <a:p>
            <a:r>
              <a:rPr lang="sl-SI" sz="2000" dirty="0">
                <a:solidFill>
                  <a:schemeClr val="bg1"/>
                </a:solidFill>
              </a:rPr>
              <a:t>T: 01 400 5469</a:t>
            </a:r>
          </a:p>
          <a:p>
            <a:r>
              <a:rPr lang="sl-SI" sz="2000" dirty="0">
                <a:solidFill>
                  <a:schemeClr val="bg1"/>
                </a:solidFill>
              </a:rPr>
              <a:t>E: kadrisolstvo.mizs@gov.si</a:t>
            </a:r>
          </a:p>
          <a:p>
            <a:endParaRPr lang="sl-SI" sz="2000" dirty="0"/>
          </a:p>
        </p:txBody>
      </p:sp>
      <p:sp>
        <p:nvSpPr>
          <p:cNvPr id="6" name="Pravokotnik 5"/>
          <p:cNvSpPr/>
          <p:nvPr/>
        </p:nvSpPr>
        <p:spPr>
          <a:xfrm>
            <a:off x="4371704" y="5325756"/>
            <a:ext cx="6096000" cy="1200329"/>
          </a:xfrm>
          <a:prstGeom prst="rect">
            <a:avLst/>
          </a:prstGeom>
        </p:spPr>
        <p:txBody>
          <a:bodyPr>
            <a:spAutoFit/>
          </a:bodyPr>
          <a:lstStyle/>
          <a:p>
            <a:r>
              <a:rPr lang="sl-SI" i="1" dirty="0">
                <a:solidFill>
                  <a:schemeClr val="accent1"/>
                </a:solidFill>
              </a:rPr>
              <a:t>Uspešen učitelj je starejši učenec, ki si prizadeva pomagati svojim mlajšim kolegom.</a:t>
            </a:r>
          </a:p>
          <a:p>
            <a:pPr algn="r"/>
            <a:r>
              <a:rPr lang="sl-SI" i="1" dirty="0">
                <a:solidFill>
                  <a:schemeClr val="accent1"/>
                </a:solidFill>
              </a:rPr>
              <a:t>(Sir William </a:t>
            </a:r>
            <a:r>
              <a:rPr lang="sl-SI" i="1" dirty="0" err="1">
                <a:solidFill>
                  <a:schemeClr val="accent1"/>
                </a:solidFill>
              </a:rPr>
              <a:t>Osler</a:t>
            </a:r>
            <a:r>
              <a:rPr lang="sl-SI" i="1" dirty="0">
                <a:solidFill>
                  <a:schemeClr val="accent1"/>
                </a:solidFill>
              </a:rPr>
              <a:t>)</a:t>
            </a:r>
          </a:p>
          <a:p>
            <a:endParaRPr lang="sl-SI" dirty="0"/>
          </a:p>
        </p:txBody>
      </p:sp>
      <p:pic>
        <p:nvPicPr>
          <p:cNvPr id="8" name="Slika 7" descr="Slika, ki vsebuje besede besedilo&#10;&#10;Opis je samodejno ustvarjen">
            <a:extLst>
              <a:ext uri="{FF2B5EF4-FFF2-40B4-BE49-F238E27FC236}">
                <a16:creationId xmlns:a16="http://schemas.microsoft.com/office/drawing/2014/main" id="{AAC405C6-6E1A-42D0-BF4B-2F001C08732E}"/>
              </a:ext>
            </a:extLst>
          </p:cNvPr>
          <p:cNvPicPr>
            <a:picLocks noChangeAspect="1"/>
          </p:cNvPicPr>
          <p:nvPr/>
        </p:nvPicPr>
        <p:blipFill>
          <a:blip r:embed="rId4"/>
          <a:stretch>
            <a:fillRect/>
          </a:stretch>
        </p:blipFill>
        <p:spPr>
          <a:xfrm>
            <a:off x="0" y="137160"/>
            <a:ext cx="3333750" cy="609600"/>
          </a:xfrm>
          <a:prstGeom prst="rect">
            <a:avLst/>
          </a:prstGeom>
        </p:spPr>
      </p:pic>
      <p:sp>
        <p:nvSpPr>
          <p:cNvPr id="9" name="PoljeZBesedilom 8"/>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363335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D5CE277-78BA-A151-65E4-321C8F184429}"/>
              </a:ext>
            </a:extLst>
          </p:cNvPr>
          <p:cNvSpPr>
            <a:spLocks noGrp="1"/>
          </p:cNvSpPr>
          <p:nvPr>
            <p:ph type="title"/>
          </p:nvPr>
        </p:nvSpPr>
        <p:spPr>
          <a:xfrm>
            <a:off x="609600" y="546961"/>
            <a:ext cx="10972800" cy="1143000"/>
          </a:xfrm>
        </p:spPr>
        <p:txBody>
          <a:bodyPr/>
          <a:lstStyle/>
          <a:p>
            <a:r>
              <a:rPr lang="sl-SI" dirty="0" smtClean="0"/>
              <a:t>Predstavitev </a:t>
            </a:r>
            <a:r>
              <a:rPr lang="sl-SI" dirty="0"/>
              <a:t>ZRSŠ</a:t>
            </a:r>
          </a:p>
        </p:txBody>
      </p:sp>
      <p:sp>
        <p:nvSpPr>
          <p:cNvPr id="4" name="Pravokotnik 3"/>
          <p:cNvSpPr/>
          <p:nvPr/>
        </p:nvSpPr>
        <p:spPr>
          <a:xfrm>
            <a:off x="609600" y="6424045"/>
            <a:ext cx="3599062" cy="261610"/>
          </a:xfrm>
          <a:prstGeom prst="rect">
            <a:avLst/>
          </a:prstGeom>
        </p:spPr>
        <p:txBody>
          <a:bodyPr wrap="none">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
        <p:nvSpPr>
          <p:cNvPr id="6" name="Pravokotnik 5"/>
          <p:cNvSpPr/>
          <p:nvPr/>
        </p:nvSpPr>
        <p:spPr>
          <a:xfrm>
            <a:off x="374147" y="1184099"/>
            <a:ext cx="9763760" cy="465992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l-SI"/>
          </a:p>
        </p:txBody>
      </p:sp>
      <p:pic>
        <p:nvPicPr>
          <p:cNvPr id="7" name="Slika 6"/>
          <p:cNvPicPr>
            <a:picLocks noChangeAspect="1"/>
          </p:cNvPicPr>
          <p:nvPr/>
        </p:nvPicPr>
        <p:blipFill>
          <a:blip r:embed="rId3"/>
          <a:stretch>
            <a:fillRect/>
          </a:stretch>
        </p:blipFill>
        <p:spPr>
          <a:xfrm>
            <a:off x="941463" y="2006397"/>
            <a:ext cx="8480271" cy="3718882"/>
          </a:xfrm>
          <a:prstGeom prst="rect">
            <a:avLst/>
          </a:prstGeom>
        </p:spPr>
      </p:pic>
      <p:sp>
        <p:nvSpPr>
          <p:cNvPr id="9" name="Pravokotnik 8"/>
          <p:cNvSpPr/>
          <p:nvPr/>
        </p:nvSpPr>
        <p:spPr>
          <a:xfrm>
            <a:off x="5433237" y="569838"/>
            <a:ext cx="4820249" cy="323661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l-SI"/>
          </a:p>
        </p:txBody>
      </p:sp>
      <p:pic>
        <p:nvPicPr>
          <p:cNvPr id="10" name="Slika 9"/>
          <p:cNvPicPr>
            <a:picLocks noChangeAspect="1"/>
          </p:cNvPicPr>
          <p:nvPr/>
        </p:nvPicPr>
        <p:blipFill rotWithShape="1">
          <a:blip r:embed="rId4"/>
          <a:srcRect l="8443" t="47805" r="63717" b="32859"/>
          <a:stretch/>
        </p:blipFill>
        <p:spPr>
          <a:xfrm>
            <a:off x="6119627" y="916293"/>
            <a:ext cx="3864591" cy="1509822"/>
          </a:xfrm>
          <a:prstGeom prst="rect">
            <a:avLst/>
          </a:prstGeom>
        </p:spPr>
      </p:pic>
      <p:pic>
        <p:nvPicPr>
          <p:cNvPr id="11" name="Slika 10"/>
          <p:cNvPicPr>
            <a:picLocks noChangeAspect="1"/>
          </p:cNvPicPr>
          <p:nvPr/>
        </p:nvPicPr>
        <p:blipFill>
          <a:blip r:embed="rId5"/>
          <a:stretch>
            <a:fillRect/>
          </a:stretch>
        </p:blipFill>
        <p:spPr>
          <a:xfrm>
            <a:off x="7356963" y="2331848"/>
            <a:ext cx="4225437" cy="2349976"/>
          </a:xfrm>
          <a:prstGeom prst="rect">
            <a:avLst/>
          </a:prstGeom>
        </p:spPr>
      </p:pic>
      <p:pic>
        <p:nvPicPr>
          <p:cNvPr id="12" name="Slika 11"/>
          <p:cNvPicPr>
            <a:picLocks noChangeAspect="1"/>
          </p:cNvPicPr>
          <p:nvPr/>
        </p:nvPicPr>
        <p:blipFill rotWithShape="1">
          <a:blip r:embed="rId6"/>
          <a:srcRect l="40661" t="50091" r="30586" b="34800"/>
          <a:stretch/>
        </p:blipFill>
        <p:spPr>
          <a:xfrm>
            <a:off x="5620695" y="2263279"/>
            <a:ext cx="3848986" cy="1137684"/>
          </a:xfrm>
          <a:prstGeom prst="rect">
            <a:avLst/>
          </a:prstGeom>
        </p:spPr>
      </p:pic>
      <p:pic>
        <p:nvPicPr>
          <p:cNvPr id="14" name="Slika 13"/>
          <p:cNvPicPr>
            <a:picLocks noChangeAspect="1"/>
          </p:cNvPicPr>
          <p:nvPr/>
        </p:nvPicPr>
        <p:blipFill>
          <a:blip r:embed="rId7"/>
          <a:stretch>
            <a:fillRect/>
          </a:stretch>
        </p:blipFill>
        <p:spPr>
          <a:xfrm>
            <a:off x="6065323" y="3719900"/>
            <a:ext cx="2682949" cy="979267"/>
          </a:xfrm>
          <a:prstGeom prst="rect">
            <a:avLst/>
          </a:prstGeom>
        </p:spPr>
      </p:pic>
      <p:pic>
        <p:nvPicPr>
          <p:cNvPr id="15" name="Slika 14"/>
          <p:cNvPicPr>
            <a:picLocks noChangeAspect="1"/>
          </p:cNvPicPr>
          <p:nvPr/>
        </p:nvPicPr>
        <p:blipFill>
          <a:blip r:embed="rId8"/>
          <a:stretch>
            <a:fillRect/>
          </a:stretch>
        </p:blipFill>
        <p:spPr>
          <a:xfrm>
            <a:off x="6292619" y="3941189"/>
            <a:ext cx="2242434" cy="476796"/>
          </a:xfrm>
          <a:prstGeom prst="rect">
            <a:avLst/>
          </a:prstGeom>
        </p:spPr>
      </p:pic>
      <p:sp>
        <p:nvSpPr>
          <p:cNvPr id="16" name="PoljeZBesedilom 15"/>
          <p:cNvSpPr txBox="1"/>
          <p:nvPr/>
        </p:nvSpPr>
        <p:spPr>
          <a:xfrm>
            <a:off x="4083865" y="4188241"/>
            <a:ext cx="2065545" cy="369332"/>
          </a:xfrm>
          <a:prstGeom prst="rect">
            <a:avLst/>
          </a:prstGeom>
          <a:noFill/>
        </p:spPr>
        <p:txBody>
          <a:bodyPr wrap="square" rtlCol="0">
            <a:spAutoFit/>
          </a:bodyPr>
          <a:lstStyle/>
          <a:p>
            <a:r>
              <a:rPr lang="sl-SI" dirty="0" smtClean="0">
                <a:solidFill>
                  <a:srgbClr val="007C92"/>
                </a:solidFill>
              </a:rPr>
              <a:t>Območne enote</a:t>
            </a:r>
            <a:r>
              <a:rPr lang="sl-SI" dirty="0" smtClean="0"/>
              <a:t>:</a:t>
            </a:r>
            <a:endParaRPr lang="sl-SI" dirty="0"/>
          </a:p>
        </p:txBody>
      </p:sp>
      <p:pic>
        <p:nvPicPr>
          <p:cNvPr id="17" name="Slika 16"/>
          <p:cNvPicPr>
            <a:picLocks noChangeAspect="1"/>
          </p:cNvPicPr>
          <p:nvPr/>
        </p:nvPicPr>
        <p:blipFill rotWithShape="1">
          <a:blip r:embed="rId9"/>
          <a:srcRect l="3623" t="54940" r="79867" b="15789"/>
          <a:stretch/>
        </p:blipFill>
        <p:spPr>
          <a:xfrm>
            <a:off x="9387690" y="2490826"/>
            <a:ext cx="2073349" cy="2067777"/>
          </a:xfrm>
          <a:prstGeom prst="rect">
            <a:avLst/>
          </a:prstGeom>
        </p:spPr>
      </p:pic>
      <p:sp>
        <p:nvSpPr>
          <p:cNvPr id="18" name="PoljeZBesedilom 17"/>
          <p:cNvSpPr txBox="1"/>
          <p:nvPr/>
        </p:nvSpPr>
        <p:spPr>
          <a:xfrm>
            <a:off x="5542005" y="527241"/>
            <a:ext cx="2995939" cy="369332"/>
          </a:xfrm>
          <a:prstGeom prst="rect">
            <a:avLst/>
          </a:prstGeom>
          <a:noFill/>
        </p:spPr>
        <p:txBody>
          <a:bodyPr wrap="square" rtlCol="0">
            <a:spAutoFit/>
          </a:bodyPr>
          <a:lstStyle/>
          <a:p>
            <a:r>
              <a:rPr lang="sl-SI" dirty="0" smtClean="0">
                <a:solidFill>
                  <a:srgbClr val="007C92"/>
                </a:solidFill>
              </a:rPr>
              <a:t>Organizacijske enote</a:t>
            </a:r>
            <a:r>
              <a:rPr lang="sl-SI" dirty="0" smtClean="0"/>
              <a:t>:</a:t>
            </a:r>
            <a:endParaRPr lang="sl-SI" dirty="0"/>
          </a:p>
        </p:txBody>
      </p:sp>
    </p:spTree>
    <p:extLst>
      <p:ext uri="{BB962C8B-B14F-4D97-AF65-F5344CB8AC3E}">
        <p14:creationId xmlns:p14="http://schemas.microsoft.com/office/powerpoint/2010/main" val="307146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E31475D-CA5C-2A17-FAD8-9A340529EF6A}"/>
              </a:ext>
            </a:extLst>
          </p:cNvPr>
          <p:cNvSpPr>
            <a:spLocks noGrp="1"/>
          </p:cNvSpPr>
          <p:nvPr>
            <p:ph type="title"/>
          </p:nvPr>
        </p:nvSpPr>
        <p:spPr>
          <a:xfrm>
            <a:off x="357185" y="587652"/>
            <a:ext cx="10972800" cy="782397"/>
          </a:xfrm>
        </p:spPr>
        <p:txBody>
          <a:bodyPr/>
          <a:lstStyle/>
          <a:p>
            <a:r>
              <a:rPr lang="sl-SI" dirty="0" smtClean="0"/>
              <a:t>Spletne učilnice:</a:t>
            </a:r>
            <a:endParaRPr lang="sl-SI" dirty="0"/>
          </a:p>
        </p:txBody>
      </p:sp>
      <p:pic>
        <p:nvPicPr>
          <p:cNvPr id="5" name="Slika 5" descr="Slika, ki vsebuje besede besedilo&#10;&#10;Opis je samodejno ustvarjen">
            <a:extLst>
              <a:ext uri="{FF2B5EF4-FFF2-40B4-BE49-F238E27FC236}">
                <a16:creationId xmlns:a16="http://schemas.microsoft.com/office/drawing/2014/main" id="{FC479E9D-0568-F90E-4BD6-D78B7394EEEE}"/>
              </a:ext>
            </a:extLst>
          </p:cNvPr>
          <p:cNvPicPr>
            <a:picLocks noGrp="1" noChangeAspect="1"/>
          </p:cNvPicPr>
          <p:nvPr>
            <p:ph idx="1"/>
          </p:nvPr>
        </p:nvPicPr>
        <p:blipFill>
          <a:blip r:embed="rId3"/>
          <a:stretch>
            <a:fillRect/>
          </a:stretch>
        </p:blipFill>
        <p:spPr>
          <a:xfrm>
            <a:off x="269358" y="1220144"/>
            <a:ext cx="5280838" cy="5108827"/>
          </a:xfrm>
        </p:spPr>
      </p:pic>
      <p:sp>
        <p:nvSpPr>
          <p:cNvPr id="4" name="PoljeZBesedilom 3">
            <a:extLst>
              <a:ext uri="{FF2B5EF4-FFF2-40B4-BE49-F238E27FC236}">
                <a16:creationId xmlns:a16="http://schemas.microsoft.com/office/drawing/2014/main" id="{FF871F17-7F3E-D1FD-9114-EBFB57A55EDD}"/>
              </a:ext>
            </a:extLst>
          </p:cNvPr>
          <p:cNvSpPr txBox="1"/>
          <p:nvPr/>
        </p:nvSpPr>
        <p:spPr>
          <a:xfrm>
            <a:off x="5843585" y="5994401"/>
            <a:ext cx="5759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4"/>
              </a:rPr>
              <a:t>https://skupnost.sio.si/course/index.php?categoryid=862</a:t>
            </a:r>
            <a:r>
              <a:rPr lang="en-US" dirty="0"/>
              <a:t> </a:t>
            </a:r>
            <a:endParaRPr lang="sl-SI" dirty="0"/>
          </a:p>
        </p:txBody>
      </p:sp>
      <p:sp>
        <p:nvSpPr>
          <p:cNvPr id="3" name="Pravokotnik 2"/>
          <p:cNvSpPr/>
          <p:nvPr/>
        </p:nvSpPr>
        <p:spPr>
          <a:xfrm>
            <a:off x="357185" y="6488668"/>
            <a:ext cx="3599062" cy="261610"/>
          </a:xfrm>
          <a:prstGeom prst="rect">
            <a:avLst/>
          </a:prstGeom>
        </p:spPr>
        <p:txBody>
          <a:bodyPr wrap="none">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pic>
        <p:nvPicPr>
          <p:cNvPr id="6" name="Slika 5"/>
          <p:cNvPicPr>
            <a:picLocks noChangeAspect="1"/>
          </p:cNvPicPr>
          <p:nvPr/>
        </p:nvPicPr>
        <p:blipFill rotWithShape="1">
          <a:blip r:embed="rId5"/>
          <a:srcRect l="20895" t="26412" r="39757" b="16758"/>
          <a:stretch/>
        </p:blipFill>
        <p:spPr>
          <a:xfrm>
            <a:off x="4116868" y="2786098"/>
            <a:ext cx="3559840" cy="2892057"/>
          </a:xfrm>
          <a:prstGeom prst="rect">
            <a:avLst/>
          </a:prstGeom>
        </p:spPr>
      </p:pic>
      <p:pic>
        <p:nvPicPr>
          <p:cNvPr id="7" name="Slika 6"/>
          <p:cNvPicPr>
            <a:picLocks noChangeAspect="1"/>
          </p:cNvPicPr>
          <p:nvPr/>
        </p:nvPicPr>
        <p:blipFill rotWithShape="1">
          <a:blip r:embed="rId6"/>
          <a:srcRect l="21434" t="28243" r="48147" b="19497"/>
          <a:stretch/>
        </p:blipFill>
        <p:spPr>
          <a:xfrm>
            <a:off x="7676708" y="815305"/>
            <a:ext cx="3062177" cy="2959253"/>
          </a:xfrm>
          <a:prstGeom prst="rect">
            <a:avLst/>
          </a:prstGeom>
        </p:spPr>
      </p:pic>
      <p:pic>
        <p:nvPicPr>
          <p:cNvPr id="8" name="Slika 7"/>
          <p:cNvPicPr>
            <a:picLocks noChangeAspect="1"/>
          </p:cNvPicPr>
          <p:nvPr/>
        </p:nvPicPr>
        <p:blipFill rotWithShape="1">
          <a:blip r:embed="rId7"/>
          <a:srcRect l="21689" t="52005" r="40401" b="16552"/>
          <a:stretch/>
        </p:blipFill>
        <p:spPr>
          <a:xfrm>
            <a:off x="7676708" y="3774558"/>
            <a:ext cx="3534319" cy="1648889"/>
          </a:xfrm>
          <a:prstGeom prst="rect">
            <a:avLst/>
          </a:prstGeom>
        </p:spPr>
      </p:pic>
    </p:spTree>
    <p:extLst>
      <p:ext uri="{BB962C8B-B14F-4D97-AF65-F5344CB8AC3E}">
        <p14:creationId xmlns:p14="http://schemas.microsoft.com/office/powerpoint/2010/main" val="267047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značba mesta noge 3"/>
          <p:cNvSpPr>
            <a:spLocks noGrp="1"/>
          </p:cNvSpPr>
          <p:nvPr>
            <p:ph type="ftr" sz="quarter" idx="11"/>
          </p:nvPr>
        </p:nvSpPr>
        <p:spPr/>
        <p:txBody>
          <a:bodyPr/>
          <a:lstStyle/>
          <a:p>
            <a:r>
              <a:rPr lang="en-US" smtClean="0"/>
              <a:t>Naslov prezentacije</a:t>
            </a:r>
            <a:endParaRPr lang="en-US"/>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14</a:t>
            </a:fld>
            <a:endParaRPr lang="en-US"/>
          </a:p>
        </p:txBody>
      </p:sp>
      <p:sp>
        <p:nvSpPr>
          <p:cNvPr id="6" name="Naslov 1">
            <a:extLst>
              <a:ext uri="{FF2B5EF4-FFF2-40B4-BE49-F238E27FC236}">
                <a16:creationId xmlns:a16="http://schemas.microsoft.com/office/drawing/2014/main" id="{D36FF81D-B017-0F52-54F7-449D575425B3}"/>
              </a:ext>
            </a:extLst>
          </p:cNvPr>
          <p:cNvSpPr txBox="1">
            <a:spLocks/>
          </p:cNvSpPr>
          <p:nvPr/>
        </p:nvSpPr>
        <p:spPr>
          <a:xfrm>
            <a:off x="1295402" y="982132"/>
            <a:ext cx="9601196" cy="130386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kern="1200">
                <a:solidFill>
                  <a:srgbClr val="007C92"/>
                </a:solidFill>
                <a:latin typeface="+mj-lt"/>
                <a:ea typeface="+mj-ea"/>
                <a:cs typeface="+mj-cs"/>
              </a:defRPr>
            </a:lvl1pPr>
          </a:lstStyle>
          <a:p>
            <a:r>
              <a:rPr lang="sl-SI" smtClean="0"/>
              <a:t>Predstavitev</a:t>
            </a:r>
            <a:endParaRPr lang="sl-SI"/>
          </a:p>
        </p:txBody>
      </p:sp>
      <p:pic>
        <p:nvPicPr>
          <p:cNvPr id="7" name="Slika 4" descr="Slika, ki vsebuje besede preslikava&#10;&#10;Opis je samodejno ustvarjen">
            <a:extLst>
              <a:ext uri="{FF2B5EF4-FFF2-40B4-BE49-F238E27FC236}">
                <a16:creationId xmlns:a16="http://schemas.microsoft.com/office/drawing/2014/main" id="{FBC52636-799A-3372-9A2F-6F5D0298E7A6}"/>
              </a:ext>
            </a:extLst>
          </p:cNvPr>
          <p:cNvPicPr>
            <a:picLocks noChangeAspect="1"/>
          </p:cNvPicPr>
          <p:nvPr/>
        </p:nvPicPr>
        <p:blipFill>
          <a:blip r:embed="rId3"/>
          <a:stretch>
            <a:fillRect/>
          </a:stretch>
        </p:blipFill>
        <p:spPr>
          <a:xfrm>
            <a:off x="2789028" y="2597150"/>
            <a:ext cx="6613943" cy="2505254"/>
          </a:xfrm>
          <a:prstGeom prst="rect">
            <a:avLst/>
          </a:prstGeom>
        </p:spPr>
      </p:pic>
    </p:spTree>
    <p:extLst>
      <p:ext uri="{BB962C8B-B14F-4D97-AF65-F5344CB8AC3E}">
        <p14:creationId xmlns:p14="http://schemas.microsoft.com/office/powerpoint/2010/main" val="337261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a:t>„</a:t>
            </a:r>
            <a:r>
              <a:rPr lang="sl-SI" err="1"/>
              <a:t>Ledotalilec</a:t>
            </a:r>
            <a:r>
              <a:rPr lang="sl-SI"/>
              <a:t>“ </a:t>
            </a:r>
          </a:p>
        </p:txBody>
      </p:sp>
      <p:sp>
        <p:nvSpPr>
          <p:cNvPr id="3" name="Označba mesta vsebine 2"/>
          <p:cNvSpPr>
            <a:spLocks noGrp="1"/>
          </p:cNvSpPr>
          <p:nvPr>
            <p:ph idx="1"/>
          </p:nvPr>
        </p:nvSpPr>
        <p:spPr/>
        <p:txBody>
          <a:bodyPr>
            <a:normAutofit/>
          </a:bodyPr>
          <a:lstStyle/>
          <a:p>
            <a:pPr marL="0" indent="0">
              <a:buNone/>
            </a:pPr>
            <a:r>
              <a:rPr lang="sl-SI" dirty="0"/>
              <a:t>V skupini izvedite intervju.</a:t>
            </a:r>
          </a:p>
          <a:p>
            <a:pPr marL="457200" indent="-457200">
              <a:buAutoNum type="arabicPeriod"/>
            </a:pPr>
            <a:r>
              <a:rPr lang="sl-SI" dirty="0" smtClean="0">
                <a:ea typeface="+mn-lt"/>
                <a:cs typeface="+mn-lt"/>
              </a:rPr>
              <a:t>Katerega vzgojitelja, osnovnošolskega/srednješolskega </a:t>
            </a:r>
            <a:r>
              <a:rPr lang="sl-SI" dirty="0">
                <a:ea typeface="+mn-lt"/>
                <a:cs typeface="+mn-lt"/>
              </a:rPr>
              <a:t>učitelja se najbolj/najraje spomnite?</a:t>
            </a:r>
          </a:p>
          <a:p>
            <a:pPr marL="457200" indent="-457200">
              <a:buAutoNum type="arabicPeriod"/>
            </a:pPr>
            <a:r>
              <a:rPr lang="sl-SI" dirty="0">
                <a:ea typeface="+mn-lt"/>
                <a:cs typeface="+mn-lt"/>
              </a:rPr>
              <a:t>Katere lastnosti so imeli ti </a:t>
            </a:r>
            <a:r>
              <a:rPr lang="sl-SI" dirty="0" smtClean="0">
                <a:ea typeface="+mn-lt"/>
                <a:cs typeface="+mn-lt"/>
              </a:rPr>
              <a:t>vzgojitelji in učitelji</a:t>
            </a:r>
            <a:r>
              <a:rPr lang="sl-SI" dirty="0">
                <a:ea typeface="+mn-lt"/>
                <a:cs typeface="+mn-lt"/>
              </a:rPr>
              <a:t>, da se jih spominjate?</a:t>
            </a:r>
          </a:p>
          <a:p>
            <a:pPr marL="457200" indent="-457200">
              <a:buAutoNum type="arabicPeriod"/>
            </a:pPr>
            <a:r>
              <a:rPr lang="sl-SI" dirty="0">
                <a:ea typeface="+mn-lt"/>
                <a:cs typeface="+mn-lt"/>
              </a:rPr>
              <a:t>Kakšen vpliv so imeli na vas?</a:t>
            </a:r>
            <a:endParaRPr lang="sl-SI" dirty="0">
              <a:cs typeface="Calibri"/>
            </a:endParaRPr>
          </a:p>
          <a:p>
            <a:endParaRPr lang="sl-SI" dirty="0"/>
          </a:p>
          <a:p>
            <a:endParaRPr lang="sl-SI" dirty="0"/>
          </a:p>
        </p:txBody>
      </p:sp>
      <p:sp>
        <p:nvSpPr>
          <p:cNvPr id="4" name="Pravokotnik 3"/>
          <p:cNvSpPr/>
          <p:nvPr/>
        </p:nvSpPr>
        <p:spPr>
          <a:xfrm>
            <a:off x="609600" y="6488668"/>
            <a:ext cx="3599062" cy="261610"/>
          </a:xfrm>
          <a:prstGeom prst="rect">
            <a:avLst/>
          </a:prstGeom>
        </p:spPr>
        <p:txBody>
          <a:bodyPr wrap="none">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96615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538038" y="510650"/>
            <a:ext cx="10972800" cy="1143000"/>
          </a:xfrm>
        </p:spPr>
        <p:txBody>
          <a:bodyPr/>
          <a:lstStyle/>
          <a:p>
            <a:r>
              <a:rPr lang="sl-SI" dirty="0" smtClean="0"/>
              <a:t>Lastnosti učiteljev</a:t>
            </a:r>
            <a:endParaRPr lang="sl-SI" dirty="0"/>
          </a:p>
        </p:txBody>
      </p:sp>
      <p:sp>
        <p:nvSpPr>
          <p:cNvPr id="3" name="Označba mesta vsebine 2"/>
          <p:cNvSpPr>
            <a:spLocks noGrp="1"/>
          </p:cNvSpPr>
          <p:nvPr>
            <p:ph idx="1"/>
          </p:nvPr>
        </p:nvSpPr>
        <p:spPr>
          <a:xfrm>
            <a:off x="538038" y="1289458"/>
            <a:ext cx="10972800" cy="3739425"/>
          </a:xfrm>
        </p:spPr>
        <p:txBody>
          <a:bodyPr/>
          <a:lstStyle/>
          <a:p>
            <a:pPr marL="0" indent="0">
              <a:buNone/>
            </a:pPr>
            <a:endParaRPr lang="sl-SI" dirty="0"/>
          </a:p>
        </p:txBody>
      </p:sp>
      <p:sp>
        <p:nvSpPr>
          <p:cNvPr id="4" name="Označba mesta noge 3"/>
          <p:cNvSpPr>
            <a:spLocks noGrp="1"/>
          </p:cNvSpPr>
          <p:nvPr>
            <p:ph type="ftr" sz="quarter" idx="11"/>
          </p:nvPr>
        </p:nvSpPr>
        <p:spPr/>
        <p:txBody>
          <a:bodyPr/>
          <a:lstStyle/>
          <a:p>
            <a:r>
              <a:rPr lang="en-US" smtClean="0"/>
              <a:t>Naslov prezentacije</a:t>
            </a:r>
            <a:endParaRPr lang="en-US"/>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16</a:t>
            </a:fld>
            <a:endParaRPr lang="en-US"/>
          </a:p>
        </p:txBody>
      </p:sp>
    </p:spTree>
    <p:extLst>
      <p:ext uri="{BB962C8B-B14F-4D97-AF65-F5344CB8AC3E}">
        <p14:creationId xmlns:p14="http://schemas.microsoft.com/office/powerpoint/2010/main" val="40732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s</a:t>
            </a:r>
            <a:r>
              <a:rPr lang="sl-SI" dirty="0" smtClean="0"/>
              <a:t>trokovnim delavcem pri pripravi na strokovni izpit</a:t>
            </a:r>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17</a:t>
            </a:fld>
            <a:endParaRPr lang="en-US"/>
          </a:p>
        </p:txBody>
      </p:sp>
      <p:pic>
        <p:nvPicPr>
          <p:cNvPr id="12" name="Slika 11"/>
          <p:cNvPicPr>
            <a:picLocks noChangeAspect="1"/>
          </p:cNvPicPr>
          <p:nvPr/>
        </p:nvPicPr>
        <p:blipFill>
          <a:blip r:embed="rId3"/>
          <a:stretch>
            <a:fillRect/>
          </a:stretch>
        </p:blipFill>
        <p:spPr>
          <a:xfrm>
            <a:off x="164991" y="626879"/>
            <a:ext cx="9272649" cy="776831"/>
          </a:xfrm>
          <a:prstGeom prst="rect">
            <a:avLst/>
          </a:prstGeom>
        </p:spPr>
      </p:pic>
      <p:pic>
        <p:nvPicPr>
          <p:cNvPr id="13" name="Slika 12"/>
          <p:cNvPicPr>
            <a:picLocks noChangeAspect="1"/>
          </p:cNvPicPr>
          <p:nvPr/>
        </p:nvPicPr>
        <p:blipFill>
          <a:blip r:embed="rId4"/>
          <a:stretch>
            <a:fillRect/>
          </a:stretch>
        </p:blipFill>
        <p:spPr>
          <a:xfrm>
            <a:off x="0" y="1910369"/>
            <a:ext cx="6463828" cy="4324177"/>
          </a:xfrm>
          <a:prstGeom prst="rect">
            <a:avLst/>
          </a:prstGeom>
        </p:spPr>
      </p:pic>
      <p:grpSp>
        <p:nvGrpSpPr>
          <p:cNvPr id="15" name="Skupina 14"/>
          <p:cNvGrpSpPr/>
          <p:nvPr/>
        </p:nvGrpSpPr>
        <p:grpSpPr>
          <a:xfrm>
            <a:off x="5108259" y="1618503"/>
            <a:ext cx="5588257" cy="3567283"/>
            <a:chOff x="6479859" y="906091"/>
            <a:chExt cx="5588257" cy="3567283"/>
          </a:xfrm>
        </p:grpSpPr>
        <p:sp>
          <p:nvSpPr>
            <p:cNvPr id="16" name="Ovalni oblaček 15"/>
            <p:cNvSpPr/>
            <p:nvPr/>
          </p:nvSpPr>
          <p:spPr>
            <a:xfrm rot="961679">
              <a:off x="6479859" y="906091"/>
              <a:ext cx="5588257" cy="3567283"/>
            </a:xfrm>
            <a:prstGeom prst="wedgeEllipseCallout">
              <a:avLst/>
            </a:prstGeom>
            <a:solidFill>
              <a:srgbClr val="66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sz="2800" dirty="0">
                <a:solidFill>
                  <a:srgbClr val="FF0000"/>
                </a:solidFill>
              </a:endParaRPr>
            </a:p>
          </p:txBody>
        </p:sp>
        <p:sp>
          <p:nvSpPr>
            <p:cNvPr id="17" name="PoljeZBesedilom 16"/>
            <p:cNvSpPr txBox="1"/>
            <p:nvPr/>
          </p:nvSpPr>
          <p:spPr>
            <a:xfrm>
              <a:off x="7051421" y="1746904"/>
              <a:ext cx="4630960" cy="2308324"/>
            </a:xfrm>
            <a:prstGeom prst="rect">
              <a:avLst/>
            </a:prstGeom>
            <a:noFill/>
          </p:spPr>
          <p:txBody>
            <a:bodyPr wrap="square" rtlCol="0">
              <a:spAutoFit/>
            </a:bodyPr>
            <a:lstStyle/>
            <a:p>
              <a:r>
                <a:rPr lang="sl-SI" sz="2400" dirty="0">
                  <a:solidFill>
                    <a:srgbClr val="FF0000"/>
                  </a:solidFill>
                </a:rPr>
                <a:t>KAKO NARAVNATI UČNI PROCES IN </a:t>
              </a:r>
              <a:endParaRPr lang="sl-SI" sz="2400" dirty="0" smtClean="0">
                <a:solidFill>
                  <a:srgbClr val="FF0000"/>
                </a:solidFill>
              </a:endParaRPr>
            </a:p>
            <a:p>
              <a:r>
                <a:rPr lang="sl-SI" sz="2400" dirty="0" smtClean="0">
                  <a:solidFill>
                    <a:srgbClr val="FF0000"/>
                  </a:solidFill>
                </a:rPr>
                <a:t>UČNO </a:t>
              </a:r>
              <a:r>
                <a:rPr lang="sl-SI" sz="2400" dirty="0">
                  <a:solidFill>
                    <a:srgbClr val="FF0000"/>
                  </a:solidFill>
                </a:rPr>
                <a:t>OKOLJE, DA BO  OTROKOM/UČENCEM/DIJAKOM OMOGOČENO RAZVIJANJE OZ. DOSEGANJE TEH ZNANJ/VEŠČIN? </a:t>
              </a:r>
            </a:p>
            <a:p>
              <a:endParaRPr lang="sl-SI" sz="2400" dirty="0"/>
            </a:p>
          </p:txBody>
        </p:sp>
      </p:grpSp>
    </p:spTree>
    <p:extLst>
      <p:ext uri="{BB962C8B-B14F-4D97-AF65-F5344CB8AC3E}">
        <p14:creationId xmlns:p14="http://schemas.microsoft.com/office/powerpoint/2010/main" val="46149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aslov 3"/>
          <p:cNvSpPr>
            <a:spLocks noGrp="1"/>
          </p:cNvSpPr>
          <p:nvPr>
            <p:ph type="title"/>
          </p:nvPr>
        </p:nvSpPr>
        <p:spPr>
          <a:xfrm>
            <a:off x="654270" y="1066691"/>
            <a:ext cx="10074165" cy="2251951"/>
          </a:xfrm>
        </p:spPr>
        <p:txBody>
          <a:bodyPr>
            <a:noAutofit/>
          </a:bodyPr>
          <a:lstStyle/>
          <a:p>
            <a:pPr algn="ctr"/>
            <a:r>
              <a:rPr lang="sl-SI" sz="3600" dirty="0" smtClean="0"/>
              <a:t>S katerimi izzivi se pri zagotavljanju varnega in spodbudnega učnega okolja </a:t>
            </a:r>
            <a:br>
              <a:rPr lang="sl-SI" sz="3600" dirty="0" smtClean="0"/>
            </a:br>
            <a:r>
              <a:rPr lang="sl-SI" sz="3600" dirty="0" smtClean="0"/>
              <a:t>ter učinkovitega učnega procesa </a:t>
            </a:r>
            <a:br>
              <a:rPr lang="sl-SI" sz="3600" dirty="0" smtClean="0"/>
            </a:br>
            <a:r>
              <a:rPr lang="sl-SI" sz="3600" dirty="0" smtClean="0"/>
              <a:t>sooča učitelj/vzgojitelj v sodobni šoli/vrtcu?</a:t>
            </a:r>
            <a:endParaRPr lang="sl-SI" sz="3600" dirty="0"/>
          </a:p>
        </p:txBody>
      </p:sp>
      <p:sp>
        <p:nvSpPr>
          <p:cNvPr id="8" name="Označba mesta vsebine 2"/>
          <p:cNvSpPr>
            <a:spLocks noGrp="1"/>
          </p:cNvSpPr>
          <p:nvPr>
            <p:ph idx="1"/>
          </p:nvPr>
        </p:nvSpPr>
        <p:spPr>
          <a:xfrm>
            <a:off x="417787" y="3626069"/>
            <a:ext cx="11398293" cy="1699556"/>
          </a:xfrm>
        </p:spPr>
        <p:txBody>
          <a:bodyPr>
            <a:noAutofit/>
          </a:bodyPr>
          <a:lstStyle/>
          <a:p>
            <a:pPr marL="0" indent="0">
              <a:buNone/>
            </a:pPr>
            <a:r>
              <a:rPr lang="sl-SI" sz="3200" dirty="0" smtClean="0"/>
              <a:t> </a:t>
            </a:r>
          </a:p>
          <a:p>
            <a:pPr marL="0" indent="0">
              <a:buNone/>
            </a:pPr>
            <a:r>
              <a:rPr lang="sl-SI" sz="3200" dirty="0" smtClean="0">
                <a:solidFill>
                  <a:srgbClr val="FF0000"/>
                </a:solidFill>
              </a:rPr>
              <a:t>Katere vrednote, znanja in veščine odlikujejo kompetentnega učitelja in vzgojitelja?</a:t>
            </a:r>
            <a:endParaRPr lang="sl-SI" sz="3200" dirty="0">
              <a:solidFill>
                <a:srgbClr val="FF0000"/>
              </a:solidFill>
            </a:endParaRPr>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delavcem pri pripravi na strokovni izpit</a:t>
            </a:r>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18</a:t>
            </a:fld>
            <a:endParaRPr lang="en-US"/>
          </a:p>
        </p:txBody>
      </p:sp>
    </p:spTree>
    <p:extLst>
      <p:ext uri="{BB962C8B-B14F-4D97-AF65-F5344CB8AC3E}">
        <p14:creationId xmlns:p14="http://schemas.microsoft.com/office/powerpoint/2010/main" val="2592666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19</a:t>
            </a:fld>
            <a:endParaRPr lang="en-US"/>
          </a:p>
        </p:txBody>
      </p:sp>
      <p:sp>
        <p:nvSpPr>
          <p:cNvPr id="9" name="Naslov 8"/>
          <p:cNvSpPr>
            <a:spLocks noGrp="1"/>
          </p:cNvSpPr>
          <p:nvPr>
            <p:ph type="title"/>
          </p:nvPr>
        </p:nvSpPr>
        <p:spPr>
          <a:xfrm>
            <a:off x="609600" y="530220"/>
            <a:ext cx="11831781" cy="1143000"/>
          </a:xfrm>
        </p:spPr>
        <p:txBody>
          <a:bodyPr>
            <a:normAutofit fontScale="90000"/>
          </a:bodyPr>
          <a:lstStyle/>
          <a:p>
            <a:r>
              <a:rPr lang="sl-SI" dirty="0">
                <a:solidFill>
                  <a:srgbClr val="FF0000"/>
                </a:solidFill>
              </a:rPr>
              <a:t>1. KOMPETENCE NA PODROČJU VZGOJE, UČENJA IN POUČEVANJA</a:t>
            </a:r>
            <a:r>
              <a:rPr lang="sl-SI" dirty="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sl-SI"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sl-SI" dirty="0"/>
          </a:p>
        </p:txBody>
      </p:sp>
      <p:sp>
        <p:nvSpPr>
          <p:cNvPr id="11" name="PoljeZBesedilom 10"/>
          <p:cNvSpPr txBox="1"/>
          <p:nvPr/>
        </p:nvSpPr>
        <p:spPr>
          <a:xfrm>
            <a:off x="2466678" y="1101720"/>
            <a:ext cx="7693322" cy="5262979"/>
          </a:xfrm>
          <a:prstGeom prst="rect">
            <a:avLst/>
          </a:prstGeom>
          <a:solidFill>
            <a:schemeClr val="accent1">
              <a:lumMod val="75000"/>
            </a:schemeClr>
          </a:solidFill>
        </p:spPr>
        <p:txBody>
          <a:bodyPr wrap="square" rtlCol="0">
            <a:spAutoFit/>
          </a:bodyPr>
          <a:lstStyle/>
          <a:p>
            <a:r>
              <a:rPr lang="sl-SI" sz="2800" b="1" dirty="0">
                <a:solidFill>
                  <a:schemeClr val="bg1"/>
                </a:solidFill>
              </a:rPr>
              <a:t>1.1 Načrtovanje in izvajanje učnega procesa</a:t>
            </a:r>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sl-SI" sz="2800" b="1" dirty="0">
              <a:solidFill>
                <a:schemeClr val="bg1"/>
              </a:solidFill>
              <a:latin typeface="Calibri" panose="020F0502020204030204" pitchFamily="34" charset="0"/>
              <a:cs typeface="Times New Roman" panose="02020603050405020304" pitchFamily="18" charset="0"/>
            </a:endParaRPr>
          </a:p>
          <a:p>
            <a:r>
              <a:rPr lang="sl-SI" sz="2800" b="1" dirty="0">
                <a:solidFill>
                  <a:schemeClr val="bg1"/>
                </a:solidFill>
              </a:rPr>
              <a:t>1.2 Spremljanje napredka in vrednotenje doseganja ciljev</a:t>
            </a:r>
          </a:p>
          <a:p>
            <a:endParaRPr lang="sl-SI" sz="2800" b="1" dirty="0">
              <a:solidFill>
                <a:schemeClr val="bg1"/>
              </a:solidFill>
            </a:endParaRPr>
          </a:p>
          <a:p>
            <a:r>
              <a:rPr lang="sl-SI" sz="2800" b="1" dirty="0">
                <a:solidFill>
                  <a:schemeClr val="bg1"/>
                </a:solidFill>
              </a:rPr>
              <a:t>1.3 Individualizacija in diferenciacija</a:t>
            </a:r>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sl-SI" sz="2800" b="1" dirty="0">
              <a:solidFill>
                <a:schemeClr val="bg1"/>
              </a:solidFill>
            </a:endParaRPr>
          </a:p>
          <a:p>
            <a:r>
              <a:rPr lang="sl-SI" sz="2800" b="1" dirty="0">
                <a:solidFill>
                  <a:schemeClr val="bg1"/>
                </a:solidFill>
              </a:rPr>
              <a:t>1.4 Uporaba raznolikih virov in tehnologije</a:t>
            </a:r>
          </a:p>
          <a:p>
            <a:endParaRPr lang="sl-SI" sz="2800" b="1" dirty="0">
              <a:solidFill>
                <a:schemeClr val="bg1"/>
              </a:solidFill>
            </a:endParaRPr>
          </a:p>
          <a:p>
            <a:r>
              <a:rPr lang="sl-SI" sz="2800" b="1" dirty="0">
                <a:solidFill>
                  <a:schemeClr val="bg1"/>
                </a:solidFill>
              </a:rPr>
              <a:t>1.5 Zagotavljanje varnega in spodbudnega učnega okolja</a:t>
            </a:r>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860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20</a:t>
            </a:fld>
            <a:endParaRPr lang="en-US"/>
          </a:p>
        </p:txBody>
      </p:sp>
      <p:sp>
        <p:nvSpPr>
          <p:cNvPr id="9" name="Naslov 8"/>
          <p:cNvSpPr>
            <a:spLocks noGrp="1"/>
          </p:cNvSpPr>
          <p:nvPr>
            <p:ph type="title"/>
          </p:nvPr>
        </p:nvSpPr>
        <p:spPr>
          <a:xfrm>
            <a:off x="609600" y="530220"/>
            <a:ext cx="11831781" cy="1143000"/>
          </a:xfrm>
        </p:spPr>
        <p:txBody>
          <a:bodyPr>
            <a:normAutofit fontScale="90000"/>
          </a:bodyPr>
          <a:lstStyle/>
          <a:p>
            <a:r>
              <a:rPr lang="sl-SI" dirty="0">
                <a:solidFill>
                  <a:srgbClr val="FF0000"/>
                </a:solidFill>
              </a:rPr>
              <a:t>2. ŠIRŠE PROFESIONALNE KOMPETENCE</a:t>
            </a:r>
            <a:r>
              <a:rPr lang="sl-SI" dirty="0"/>
              <a:t/>
            </a:r>
            <a:br>
              <a:rPr lang="sl-SI" dirty="0"/>
            </a:br>
            <a:r>
              <a:rPr lang="sl-SI" dirty="0">
                <a:solidFill>
                  <a:srgbClr val="FF0000"/>
                </a:solidFill>
                <a:latin typeface="Calibri" panose="020F0502020204030204" pitchFamily="34" charset="0"/>
                <a:ea typeface="Calibri" panose="020F0502020204030204" pitchFamily="34" charset="0"/>
                <a:cs typeface="Times New Roman" panose="02020603050405020304" pitchFamily="18" charset="0"/>
              </a:rPr>
              <a:t/>
            </a:r>
            <a:br>
              <a:rPr lang="sl-SI" dirty="0">
                <a:solidFill>
                  <a:srgbClr val="FF0000"/>
                </a:solidFill>
                <a:latin typeface="Calibri" panose="020F0502020204030204" pitchFamily="34" charset="0"/>
                <a:ea typeface="Calibri" panose="020F0502020204030204" pitchFamily="34" charset="0"/>
                <a:cs typeface="Times New Roman" panose="02020603050405020304" pitchFamily="18" charset="0"/>
              </a:rPr>
            </a:br>
            <a:endParaRPr lang="sl-SI" dirty="0"/>
          </a:p>
        </p:txBody>
      </p:sp>
      <p:sp>
        <p:nvSpPr>
          <p:cNvPr id="7" name="PoljeZBesedilom 6"/>
          <p:cNvSpPr txBox="1"/>
          <p:nvPr/>
        </p:nvSpPr>
        <p:spPr>
          <a:xfrm>
            <a:off x="2489675" y="1967345"/>
            <a:ext cx="8053633" cy="2677656"/>
          </a:xfrm>
          <a:prstGeom prst="rect">
            <a:avLst/>
          </a:prstGeom>
          <a:solidFill>
            <a:schemeClr val="accent1">
              <a:lumMod val="75000"/>
            </a:schemeClr>
          </a:solidFill>
        </p:spPr>
        <p:txBody>
          <a:bodyPr wrap="square" rtlCol="0">
            <a:spAutoFit/>
          </a:bodyPr>
          <a:lstStyle/>
          <a:p>
            <a:r>
              <a:rPr lang="sl-SI" sz="2800" b="1" dirty="0">
                <a:solidFill>
                  <a:schemeClr val="bg1"/>
                </a:solidFill>
              </a:rPr>
              <a:t>2.1 Organizacija in vodenje</a:t>
            </a:r>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sl-SI" sz="2800" b="1" dirty="0">
              <a:solidFill>
                <a:schemeClr val="bg1"/>
              </a:solidFill>
              <a:latin typeface="Calibri" panose="020F0502020204030204" pitchFamily="34" charset="0"/>
              <a:cs typeface="Times New Roman" panose="02020603050405020304" pitchFamily="18" charset="0"/>
            </a:endParaRPr>
          </a:p>
          <a:p>
            <a:r>
              <a:rPr lang="sl-SI" sz="2800" b="1" dirty="0">
                <a:solidFill>
                  <a:schemeClr val="bg1"/>
                </a:solidFill>
              </a:rPr>
              <a:t>2.2 Sodelovanje z delovnim in družbenim okoljem</a:t>
            </a:r>
          </a:p>
          <a:p>
            <a:endParaRPr lang="sl-SI" sz="2800" b="1" dirty="0">
              <a:solidFill>
                <a:schemeClr val="bg1"/>
              </a:solidFill>
            </a:endParaRPr>
          </a:p>
          <a:p>
            <a:r>
              <a:rPr lang="sl-SI" sz="2800" b="1" dirty="0">
                <a:solidFill>
                  <a:schemeClr val="bg1"/>
                </a:solidFill>
              </a:rPr>
              <a:t>2.3 </a:t>
            </a:r>
            <a:r>
              <a:rPr lang="sl-SI" sz="2800" b="1" dirty="0" smtClean="0">
                <a:solidFill>
                  <a:schemeClr val="bg1"/>
                </a:solidFill>
              </a:rPr>
              <a:t>Profesionalni </a:t>
            </a:r>
            <a:r>
              <a:rPr lang="sl-SI" sz="2800" b="1" dirty="0">
                <a:solidFill>
                  <a:schemeClr val="bg1"/>
                </a:solidFill>
              </a:rPr>
              <a:t>razvoj</a:t>
            </a:r>
            <a:endParaRPr lang="sl-SI" sz="28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endParaRPr lang="sl-SI" sz="2800" b="1" dirty="0">
              <a:solidFill>
                <a:schemeClr val="bg1"/>
              </a:solidFill>
            </a:endParaRPr>
          </a:p>
        </p:txBody>
      </p:sp>
    </p:spTree>
    <p:extLst>
      <p:ext uri="{BB962C8B-B14F-4D97-AF65-F5344CB8AC3E}">
        <p14:creationId xmlns:p14="http://schemas.microsoft.com/office/powerpoint/2010/main" val="3188556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slov 1"/>
          <p:cNvSpPr>
            <a:spLocks noGrp="1"/>
          </p:cNvSpPr>
          <p:nvPr>
            <p:ph type="title"/>
          </p:nvPr>
        </p:nvSpPr>
        <p:spPr>
          <a:xfrm>
            <a:off x="420603" y="596824"/>
            <a:ext cx="10515600" cy="453859"/>
          </a:xfrm>
        </p:spPr>
        <p:txBody>
          <a:bodyPr>
            <a:normAutofit fontScale="90000"/>
          </a:bodyPr>
          <a:lstStyle/>
          <a:p>
            <a:r>
              <a:rPr lang="sl-SI" dirty="0"/>
              <a:t>Program</a:t>
            </a:r>
          </a:p>
        </p:txBody>
      </p:sp>
      <p:sp>
        <p:nvSpPr>
          <p:cNvPr id="4" name="Označba mesta noge 3"/>
          <p:cNvSpPr>
            <a:spLocks noGrp="1"/>
          </p:cNvSpPr>
          <p:nvPr>
            <p:ph type="ftr" sz="quarter" idx="11"/>
          </p:nvPr>
        </p:nvSpPr>
        <p:spPr/>
        <p:txBody>
          <a:bodyPr/>
          <a:lstStyle/>
          <a:p>
            <a:r>
              <a:rPr lang="sl-SI" dirty="0"/>
              <a:t>Podpora strokovnim delavcem pri pripravi na strokovni izpit</a:t>
            </a:r>
            <a:endParaRPr lang="en-US" dirty="0"/>
          </a:p>
          <a:p>
            <a:endParaRPr lang="en-US"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3</a:t>
            </a:fld>
            <a:endParaRPr lang="en-US"/>
          </a:p>
        </p:txBody>
      </p:sp>
      <p:graphicFrame>
        <p:nvGraphicFramePr>
          <p:cNvPr id="7" name="Označba mesta vsebine 18"/>
          <p:cNvGraphicFramePr>
            <a:graphicFrameLocks/>
          </p:cNvGraphicFramePr>
          <p:nvPr>
            <p:extLst>
              <p:ext uri="{D42A27DB-BD31-4B8C-83A1-F6EECF244321}">
                <p14:modId xmlns:p14="http://schemas.microsoft.com/office/powerpoint/2010/main" val="3819267602"/>
              </p:ext>
            </p:extLst>
          </p:nvPr>
        </p:nvGraphicFramePr>
        <p:xfrm>
          <a:off x="420603" y="1537015"/>
          <a:ext cx="11027797" cy="4389120"/>
        </p:xfrm>
        <a:graphic>
          <a:graphicData uri="http://schemas.openxmlformats.org/drawingml/2006/table">
            <a:tbl>
              <a:tblPr firstRow="1" bandRow="1">
                <a:tableStyleId>{BDBED569-4797-4DF1-A0F4-6AAB3CD982D8}</a:tableStyleId>
              </a:tblPr>
              <a:tblGrid>
                <a:gridCol w="1135635">
                  <a:extLst>
                    <a:ext uri="{9D8B030D-6E8A-4147-A177-3AD203B41FA5}">
                      <a16:colId xmlns:a16="http://schemas.microsoft.com/office/drawing/2014/main" val="1662595328"/>
                    </a:ext>
                  </a:extLst>
                </a:gridCol>
                <a:gridCol w="4305996">
                  <a:extLst>
                    <a:ext uri="{9D8B030D-6E8A-4147-A177-3AD203B41FA5}">
                      <a16:colId xmlns:a16="http://schemas.microsoft.com/office/drawing/2014/main" val="3716733684"/>
                    </a:ext>
                  </a:extLst>
                </a:gridCol>
                <a:gridCol w="5586166">
                  <a:extLst>
                    <a:ext uri="{9D8B030D-6E8A-4147-A177-3AD203B41FA5}">
                      <a16:colId xmlns:a16="http://schemas.microsoft.com/office/drawing/2014/main" val="42985409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dirty="0" smtClean="0">
                          <a:solidFill>
                            <a:schemeClr val="bg1"/>
                          </a:solidFill>
                        </a:rPr>
                        <a:t>9.00 ­–11.00 </a:t>
                      </a:r>
                    </a:p>
                    <a:p>
                      <a:endParaRPr lang="sl-SI" dirty="0">
                        <a:solidFill>
                          <a:schemeClr val="bg1"/>
                        </a:solidFill>
                      </a:endParaRPr>
                    </a:p>
                  </a:txBody>
                  <a:tcPr>
                    <a:solidFill>
                      <a:srgbClr val="66CCFF"/>
                    </a:solidFill>
                  </a:tcPr>
                </a:tc>
                <a:tc gridSpan="2">
                  <a:txBody>
                    <a:bodyPr/>
                    <a:lstStyle/>
                    <a:p>
                      <a:pPr marL="285750" lvl="0" indent="-285750">
                        <a:buFont typeface="Arial" panose="020B0604020202020204" pitchFamily="34" charset="0"/>
                        <a:buChar char="•"/>
                      </a:pPr>
                      <a:r>
                        <a:rPr lang="sl-SI" sz="1800" dirty="0" smtClean="0"/>
                        <a:t>Predstavitev programa seminarja</a:t>
                      </a:r>
                    </a:p>
                    <a:p>
                      <a:pPr marL="285750" lvl="0" indent="-285750">
                        <a:buFont typeface="Arial" panose="020B0604020202020204" pitchFamily="34" charset="0"/>
                        <a:buChar char="•"/>
                      </a:pPr>
                      <a:r>
                        <a:rPr lang="sl-SI" sz="1800" dirty="0" smtClean="0"/>
                        <a:t>Strokovni izpit na področju vzgoje in izobraževanja </a:t>
                      </a:r>
                    </a:p>
                    <a:p>
                      <a:pPr marL="285750" lvl="0" indent="-285750">
                        <a:buFont typeface="Arial" panose="020B0604020202020204" pitchFamily="34" charset="0"/>
                        <a:buChar char="•"/>
                      </a:pPr>
                      <a:r>
                        <a:rPr lang="sl-SI" sz="1800" dirty="0" smtClean="0"/>
                        <a:t>Kompetence strokovnih</a:t>
                      </a:r>
                      <a:r>
                        <a:rPr lang="sl-SI" sz="1800" baseline="0" dirty="0" smtClean="0"/>
                        <a:t> delavcev v vzgoji in izobraževanju</a:t>
                      </a:r>
                      <a:endParaRPr lang="sl-SI" sz="1800" dirty="0" smtClean="0"/>
                    </a:p>
                    <a:p>
                      <a:pPr marL="285750" lvl="0" indent="-285750">
                        <a:buFont typeface="Arial" panose="020B0604020202020204" pitchFamily="34" charset="0"/>
                        <a:buChar char="•"/>
                      </a:pPr>
                      <a:r>
                        <a:rPr lang="sl-SI" sz="1800" dirty="0" smtClean="0"/>
                        <a:t>Značilnosti učnih okolij za 21. stoletje in zakonitosti kakovostnega učenja</a:t>
                      </a:r>
                    </a:p>
                  </a:txBody>
                  <a:tcPr>
                    <a:solidFill>
                      <a:srgbClr val="66CCFF"/>
                    </a:solidFill>
                  </a:tcPr>
                </a:tc>
                <a:tc hMerge="1">
                  <a:txBody>
                    <a:bodyPr/>
                    <a:lstStyle/>
                    <a:p>
                      <a:endParaRPr lang="sl-SI" dirty="0"/>
                    </a:p>
                  </a:txBody>
                  <a:tcPr/>
                </a:tc>
                <a:extLst>
                  <a:ext uri="{0D108BD9-81ED-4DB2-BD59-A6C34878D82A}">
                    <a16:rowId xmlns:a16="http://schemas.microsoft.com/office/drawing/2014/main" val="277749636"/>
                  </a:ext>
                </a:extLst>
              </a:tr>
              <a:tr h="571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dirty="0" smtClean="0">
                          <a:solidFill>
                            <a:schemeClr val="bg1"/>
                          </a:solidFill>
                        </a:rPr>
                        <a:t>11.00 ­–11.30 </a:t>
                      </a:r>
                    </a:p>
                  </a:txBody>
                  <a:tcPr>
                    <a:solidFill>
                      <a:srgbClr val="CCECFF">
                        <a:alpha val="20000"/>
                      </a:srgbClr>
                    </a:solidFill>
                  </a:tcPr>
                </a:tc>
                <a:tc gridSpan="2">
                  <a:txBody>
                    <a:bodyPr/>
                    <a:lstStyle/>
                    <a:p>
                      <a:r>
                        <a:rPr lang="sl-SI" dirty="0" smtClean="0"/>
                        <a:t>Odmor</a:t>
                      </a:r>
                      <a:endParaRPr lang="sl-SI" dirty="0"/>
                    </a:p>
                  </a:txBody>
                  <a:tcPr>
                    <a:solidFill>
                      <a:srgbClr val="CCECFF">
                        <a:alpha val="20000"/>
                      </a:srgbClr>
                    </a:solidFill>
                  </a:tcPr>
                </a:tc>
                <a:tc hMerge="1">
                  <a:txBody>
                    <a:bodyPr/>
                    <a:lstStyle/>
                    <a:p>
                      <a:endParaRPr lang="sl-SI" dirty="0"/>
                    </a:p>
                  </a:txBody>
                  <a:tcPr/>
                </a:tc>
                <a:extLst>
                  <a:ext uri="{0D108BD9-81ED-4DB2-BD59-A6C34878D82A}">
                    <a16:rowId xmlns:a16="http://schemas.microsoft.com/office/drawing/2014/main" val="16775956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l-SI" dirty="0" smtClean="0">
                          <a:solidFill>
                            <a:schemeClr val="bg1"/>
                          </a:solidFill>
                        </a:rPr>
                        <a:t>11.30­ –15.30</a:t>
                      </a:r>
                    </a:p>
                    <a:p>
                      <a:pPr marL="0" marR="0" lvl="0" indent="0" algn="l" defTabSz="914400" rtl="0" eaLnBrk="1" fontAlgn="auto" latinLnBrk="0" hangingPunct="1">
                        <a:lnSpc>
                          <a:spcPct val="100000"/>
                        </a:lnSpc>
                        <a:spcBef>
                          <a:spcPts val="0"/>
                        </a:spcBef>
                        <a:spcAft>
                          <a:spcPts val="0"/>
                        </a:spcAft>
                        <a:buClrTx/>
                        <a:buSzTx/>
                        <a:buFontTx/>
                        <a:buNone/>
                        <a:tabLst/>
                        <a:defRPr/>
                      </a:pPr>
                      <a:r>
                        <a:rPr lang="sl-SI" sz="1400" baseline="0" dirty="0" smtClean="0">
                          <a:solidFill>
                            <a:schemeClr val="bg1"/>
                          </a:solidFill>
                        </a:rPr>
                        <a:t>(z vmesnimi krajšimi odmori)</a:t>
                      </a:r>
                      <a:endParaRPr lang="sl-SI" sz="1400" dirty="0" smtClean="0">
                        <a:solidFill>
                          <a:schemeClr val="bg1"/>
                        </a:solidFill>
                      </a:endParaRPr>
                    </a:p>
                    <a:p>
                      <a:endParaRPr lang="sl-SI" dirty="0">
                        <a:solidFill>
                          <a:schemeClr val="bg1"/>
                        </a:solidFill>
                      </a:endParaRPr>
                    </a:p>
                  </a:txBody>
                  <a:tcPr/>
                </a:tc>
                <a:tc>
                  <a:txBody>
                    <a:bodyPr/>
                    <a:lstStyle/>
                    <a:p>
                      <a:r>
                        <a:rPr lang="sl-SI" sz="1800" u="sng" kern="1200" dirty="0" smtClean="0">
                          <a:solidFill>
                            <a:schemeClr val="tx1"/>
                          </a:solidFill>
                          <a:effectLst/>
                          <a:latin typeface="+mn-lt"/>
                          <a:ea typeface="+mn-ea"/>
                          <a:cs typeface="+mn-cs"/>
                        </a:rPr>
                        <a:t>Vsebine za učitelje pripravnike : </a:t>
                      </a:r>
                      <a:endParaRPr lang="sl-SI" sz="1800" kern="1200" dirty="0" smtClean="0">
                        <a:solidFill>
                          <a:schemeClr val="tx1"/>
                        </a:solidFill>
                        <a:effectLst/>
                        <a:latin typeface="+mn-lt"/>
                        <a:ea typeface="+mn-ea"/>
                        <a:cs typeface="+mn-cs"/>
                      </a:endParaRP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Proces načrtovanja pouka - od učnega načrta do sprotne priprave </a:t>
                      </a: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Aktivne metode in oblike učenja in poučevanja  </a:t>
                      </a: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Moč učnega pogovora in pomen vprašanj v učnem procesu </a:t>
                      </a: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Kako slišati glas učečega v razredu </a:t>
                      </a:r>
                    </a:p>
                    <a:p>
                      <a:pPr marL="0" indent="0">
                        <a:buFont typeface="Arial" panose="020B0604020202020204" pitchFamily="34" charset="0"/>
                        <a:buNone/>
                      </a:pPr>
                      <a:endParaRPr lang="sl-SI" dirty="0"/>
                    </a:p>
                  </a:txBody>
                  <a:tcPr>
                    <a:solidFill>
                      <a:srgbClr val="99FFCC"/>
                    </a:solidFill>
                  </a:tcPr>
                </a:tc>
                <a:tc>
                  <a:txBody>
                    <a:bodyPr/>
                    <a:lstStyle/>
                    <a:p>
                      <a:r>
                        <a:rPr lang="sl-SI" sz="1800" u="sng" kern="1200" dirty="0" smtClean="0">
                          <a:solidFill>
                            <a:schemeClr val="tx1"/>
                          </a:solidFill>
                          <a:effectLst/>
                          <a:latin typeface="+mn-lt"/>
                          <a:ea typeface="+mn-ea"/>
                          <a:cs typeface="+mn-cs"/>
                        </a:rPr>
                        <a:t>Vsebine za vzgojitelje pripravnike : </a:t>
                      </a:r>
                      <a:endParaRPr lang="sl-SI" sz="1800" kern="1200" dirty="0" smtClean="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sl-SI" sz="1800" dirty="0" smtClean="0"/>
                        <a:t>Kurikulum za vrtce in načrtovanje vzgojno-izobraževalnega dela v vrtcu</a:t>
                      </a:r>
                      <a:endParaRPr lang="sl-SI" sz="1800" kern="1200" dirty="0" smtClean="0">
                        <a:solidFill>
                          <a:schemeClr val="tx1"/>
                        </a:solidFill>
                        <a:effectLst/>
                        <a:latin typeface="+mn-lt"/>
                        <a:ea typeface="+mn-ea"/>
                        <a:cs typeface="+mn-cs"/>
                      </a:endParaRP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Pomen spodbudnega učnega okolja in vloga odraslega</a:t>
                      </a: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Od </a:t>
                      </a:r>
                      <a:r>
                        <a:rPr lang="sl-SI" sz="1800" kern="1200" dirty="0" err="1" smtClean="0">
                          <a:solidFill>
                            <a:schemeClr val="tx1"/>
                          </a:solidFill>
                          <a:effectLst/>
                          <a:latin typeface="+mn-lt"/>
                          <a:ea typeface="+mn-ea"/>
                          <a:cs typeface="+mn-cs"/>
                        </a:rPr>
                        <a:t>kurikula</a:t>
                      </a:r>
                      <a:r>
                        <a:rPr lang="sl-SI" sz="1800" kern="1200" dirty="0" smtClean="0">
                          <a:solidFill>
                            <a:schemeClr val="tx1"/>
                          </a:solidFill>
                          <a:effectLst/>
                          <a:latin typeface="+mn-lt"/>
                          <a:ea typeface="+mn-ea"/>
                          <a:cs typeface="+mn-cs"/>
                        </a:rPr>
                        <a:t> do izvedbenega </a:t>
                      </a:r>
                      <a:r>
                        <a:rPr lang="sl-SI" sz="1800" kern="1200" dirty="0" err="1" smtClean="0">
                          <a:solidFill>
                            <a:schemeClr val="tx1"/>
                          </a:solidFill>
                          <a:effectLst/>
                          <a:latin typeface="+mn-lt"/>
                          <a:ea typeface="+mn-ea"/>
                          <a:cs typeface="+mn-cs"/>
                        </a:rPr>
                        <a:t>kurikula</a:t>
                      </a:r>
                      <a:r>
                        <a:rPr lang="sl-SI" sz="1800" kern="1200" dirty="0" smtClean="0">
                          <a:solidFill>
                            <a:schemeClr val="tx1"/>
                          </a:solidFill>
                          <a:effectLst/>
                          <a:latin typeface="+mn-lt"/>
                          <a:ea typeface="+mn-ea"/>
                          <a:cs typeface="+mn-cs"/>
                        </a:rPr>
                        <a:t> </a:t>
                      </a:r>
                    </a:p>
                    <a:p>
                      <a:pPr marL="285750" lvl="0" indent="-285750">
                        <a:buFont typeface="Arial" panose="020B0604020202020204" pitchFamily="34" charset="0"/>
                        <a:buChar char="•"/>
                      </a:pPr>
                      <a:r>
                        <a:rPr lang="sl-SI" sz="1800" kern="1200" dirty="0" smtClean="0">
                          <a:solidFill>
                            <a:schemeClr val="tx1"/>
                          </a:solidFill>
                          <a:effectLst/>
                          <a:latin typeface="+mn-lt"/>
                          <a:ea typeface="+mn-ea"/>
                          <a:cs typeface="+mn-cs"/>
                        </a:rPr>
                        <a:t>Vsebinska priprava na vzgojno izobraževalno delo</a:t>
                      </a:r>
                    </a:p>
                    <a:p>
                      <a:endParaRPr lang="sl-SI" dirty="0" smtClean="0"/>
                    </a:p>
                  </a:txBody>
                  <a:tcPr>
                    <a:solidFill>
                      <a:srgbClr val="FFC000"/>
                    </a:solidFill>
                  </a:tcPr>
                </a:tc>
                <a:extLst>
                  <a:ext uri="{0D108BD9-81ED-4DB2-BD59-A6C34878D82A}">
                    <a16:rowId xmlns:a16="http://schemas.microsoft.com/office/drawing/2014/main" val="2196139219"/>
                  </a:ext>
                </a:extLst>
              </a:tr>
            </a:tbl>
          </a:graphicData>
        </a:graphic>
      </p:graphicFrame>
    </p:spTree>
    <p:extLst>
      <p:ext uri="{BB962C8B-B14F-4D97-AF65-F5344CB8AC3E}">
        <p14:creationId xmlns:p14="http://schemas.microsoft.com/office/powerpoint/2010/main" val="3779929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21</a:t>
            </a:fld>
            <a:endParaRPr lang="en-US"/>
          </a:p>
        </p:txBody>
      </p:sp>
      <p:sp>
        <p:nvSpPr>
          <p:cNvPr id="10" name="Naslov 9"/>
          <p:cNvSpPr>
            <a:spLocks noGrp="1"/>
          </p:cNvSpPr>
          <p:nvPr>
            <p:ph type="title"/>
          </p:nvPr>
        </p:nvSpPr>
        <p:spPr>
          <a:xfrm>
            <a:off x="609601" y="518076"/>
            <a:ext cx="11430000" cy="553357"/>
          </a:xfrm>
          <a:prstGeom prst="rect">
            <a:avLst/>
          </a:prstGeom>
        </p:spPr>
        <p:txBody>
          <a:bodyPr wrap="square">
            <a:spAutoFit/>
          </a:bodyPr>
          <a:lstStyle/>
          <a:p>
            <a:pPr>
              <a:lnSpc>
                <a:spcPct val="107000"/>
              </a:lnSpc>
              <a:spcAft>
                <a:spcPts val="800"/>
              </a:spcAft>
            </a:pPr>
            <a:r>
              <a:rPr lang="sl-SI" sz="2800" dirty="0">
                <a:latin typeface="Calibri" panose="020F0502020204030204" pitchFamily="34" charset="0"/>
                <a:ea typeface="Calibri" panose="020F0502020204030204" pitchFamily="34" charset="0"/>
                <a:cs typeface="Times New Roman" panose="02020603050405020304" pitchFamily="18" charset="0"/>
              </a:rPr>
              <a:t>OPOMNIK ZA OBLIKOVANJE IN SPREMLJANJE PROGRAMA PRIPRAVNIŠTVA</a:t>
            </a:r>
            <a:endParaRPr lang="sl-SI" sz="2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Skupina 5"/>
          <p:cNvGrpSpPr/>
          <p:nvPr/>
        </p:nvGrpSpPr>
        <p:grpSpPr>
          <a:xfrm>
            <a:off x="908746" y="1213234"/>
            <a:ext cx="10831707" cy="5418667"/>
            <a:chOff x="721500" y="719664"/>
            <a:chExt cx="10831707" cy="5418667"/>
          </a:xfrm>
        </p:grpSpPr>
        <p:sp>
          <p:nvSpPr>
            <p:cNvPr id="13" name="Desna puščica 12"/>
            <p:cNvSpPr/>
            <p:nvPr/>
          </p:nvSpPr>
          <p:spPr>
            <a:xfrm>
              <a:off x="796981" y="719664"/>
              <a:ext cx="10756226"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14" name="Skupina 13"/>
            <p:cNvGrpSpPr/>
            <p:nvPr/>
          </p:nvGrpSpPr>
          <p:grpSpPr>
            <a:xfrm>
              <a:off x="721500" y="2345266"/>
              <a:ext cx="2135765" cy="2167466"/>
              <a:chOff x="3618" y="1625600"/>
              <a:chExt cx="2135765" cy="2167466"/>
            </a:xfrm>
          </p:grpSpPr>
          <p:sp>
            <p:nvSpPr>
              <p:cNvPr id="24" name="Zaobljeni pravokotnik 23"/>
              <p:cNvSpPr/>
              <p:nvPr/>
            </p:nvSpPr>
            <p:spPr>
              <a:xfrm>
                <a:off x="3618" y="1625600"/>
                <a:ext cx="2135765" cy="21674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Zaobljeni pravokotnik 5"/>
              <p:cNvSpPr txBox="1"/>
              <p:nvPr/>
            </p:nvSpPr>
            <p:spPr>
              <a:xfrm>
                <a:off x="107877" y="1729859"/>
                <a:ext cx="1927247" cy="1958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sl-SI" sz="2400" b="1" kern="1200" dirty="0" smtClean="0"/>
                  <a:t>Opredelitev kompetenc zaposlenih v vzgoji in izobraževanju</a:t>
                </a:r>
                <a:endParaRPr lang="sl-SI" sz="2400" b="1" kern="1200" dirty="0"/>
              </a:p>
            </p:txBody>
          </p:sp>
        </p:grpSp>
        <p:grpSp>
          <p:nvGrpSpPr>
            <p:cNvPr id="15" name="Skupina 14"/>
            <p:cNvGrpSpPr/>
            <p:nvPr/>
          </p:nvGrpSpPr>
          <p:grpSpPr>
            <a:xfrm>
              <a:off x="2992768" y="2119784"/>
              <a:ext cx="3189679" cy="2618429"/>
              <a:chOff x="2274886" y="1400118"/>
              <a:chExt cx="3189679" cy="2618429"/>
            </a:xfrm>
          </p:grpSpPr>
          <p:sp>
            <p:nvSpPr>
              <p:cNvPr id="22" name="Zaobljeni pravokotnik 21"/>
              <p:cNvSpPr/>
              <p:nvPr/>
            </p:nvSpPr>
            <p:spPr>
              <a:xfrm>
                <a:off x="2274886" y="1400118"/>
                <a:ext cx="3189679" cy="26184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Zaobljeni pravokotnik 7"/>
              <p:cNvSpPr txBox="1"/>
              <p:nvPr/>
            </p:nvSpPr>
            <p:spPr>
              <a:xfrm>
                <a:off x="2402707" y="1527939"/>
                <a:ext cx="2934037" cy="23627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sl-SI" sz="2400" b="1" kern="1200" dirty="0" smtClean="0">
                    <a:solidFill>
                      <a:srgbClr val="C00000"/>
                    </a:solidFill>
                  </a:rPr>
                  <a:t>Opredelitev ciljev </a:t>
                </a:r>
                <a:r>
                  <a:rPr lang="sl-SI" sz="2400" b="1" kern="1200" dirty="0" smtClean="0"/>
                  <a:t>pripravništva za </a:t>
                </a:r>
                <a:r>
                  <a:rPr lang="sl-SI" sz="2400" b="1" kern="1200" dirty="0" err="1" smtClean="0"/>
                  <a:t>opolnomočenje</a:t>
                </a:r>
                <a:r>
                  <a:rPr lang="sl-SI" sz="2400" b="1" kern="1200" dirty="0" smtClean="0"/>
                  <a:t> pripravnikov na vseh kompetenčnih področjih</a:t>
                </a:r>
                <a:endParaRPr lang="sl-SI" sz="2400" b="1" kern="1200" dirty="0"/>
              </a:p>
            </p:txBody>
          </p:sp>
        </p:grpSp>
        <p:grpSp>
          <p:nvGrpSpPr>
            <p:cNvPr id="16" name="Skupina 15"/>
            <p:cNvGrpSpPr/>
            <p:nvPr/>
          </p:nvGrpSpPr>
          <p:grpSpPr>
            <a:xfrm>
              <a:off x="6317951" y="2345266"/>
              <a:ext cx="2881275" cy="2167466"/>
              <a:chOff x="5600069" y="1625600"/>
              <a:chExt cx="2881275" cy="2167466"/>
            </a:xfrm>
          </p:grpSpPr>
          <p:sp>
            <p:nvSpPr>
              <p:cNvPr id="20" name="Zaobljeni pravokotnik 19"/>
              <p:cNvSpPr/>
              <p:nvPr/>
            </p:nvSpPr>
            <p:spPr>
              <a:xfrm>
                <a:off x="5600069" y="1625600"/>
                <a:ext cx="2881275" cy="21674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Zaobljeni pravokotnik 9"/>
              <p:cNvSpPr txBox="1"/>
              <p:nvPr/>
            </p:nvSpPr>
            <p:spPr>
              <a:xfrm>
                <a:off x="5705876" y="1731407"/>
                <a:ext cx="2669661" cy="195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sl-SI" sz="2400" b="1" kern="1200" dirty="0" smtClean="0">
                    <a:solidFill>
                      <a:srgbClr val="C00000"/>
                    </a:solidFill>
                  </a:rPr>
                  <a:t>Nabor dejavnosti</a:t>
                </a:r>
                <a:r>
                  <a:rPr lang="sl-SI" sz="2400" b="1" kern="1200" dirty="0" smtClean="0"/>
                  <a:t>, ki jih izvaja oz. v katere je vključen pripravnik v času pripravništva</a:t>
                </a:r>
                <a:endParaRPr lang="sl-SI" sz="2400" b="1" kern="1200" dirty="0"/>
              </a:p>
            </p:txBody>
          </p:sp>
        </p:grpSp>
        <p:grpSp>
          <p:nvGrpSpPr>
            <p:cNvPr id="17" name="Skupina 16"/>
            <p:cNvGrpSpPr/>
            <p:nvPr/>
          </p:nvGrpSpPr>
          <p:grpSpPr>
            <a:xfrm>
              <a:off x="9334730" y="2345266"/>
              <a:ext cx="2135765" cy="2167466"/>
              <a:chOff x="8616848" y="1625600"/>
              <a:chExt cx="2135765" cy="2167466"/>
            </a:xfrm>
          </p:grpSpPr>
          <p:sp>
            <p:nvSpPr>
              <p:cNvPr id="18" name="Zaobljeni pravokotnik 17"/>
              <p:cNvSpPr/>
              <p:nvPr/>
            </p:nvSpPr>
            <p:spPr>
              <a:xfrm>
                <a:off x="8616848" y="1625600"/>
                <a:ext cx="2135765" cy="2167466"/>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Zaobljeni pravokotnik 11"/>
              <p:cNvSpPr txBox="1"/>
              <p:nvPr/>
            </p:nvSpPr>
            <p:spPr>
              <a:xfrm>
                <a:off x="8721107" y="1729859"/>
                <a:ext cx="1927247" cy="1958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sl-SI" sz="2500" b="1" kern="1200" dirty="0" smtClean="0">
                    <a:solidFill>
                      <a:srgbClr val="C00000"/>
                    </a:solidFill>
                  </a:rPr>
                  <a:t>Program pripravništva</a:t>
                </a:r>
                <a:endParaRPr lang="sl-SI" sz="2500" b="1" kern="1200" dirty="0">
                  <a:solidFill>
                    <a:srgbClr val="C00000"/>
                  </a:solidFill>
                </a:endParaRPr>
              </a:p>
            </p:txBody>
          </p:sp>
        </p:grpSp>
      </p:grpSp>
    </p:spTree>
    <p:extLst>
      <p:ext uri="{BB962C8B-B14F-4D97-AF65-F5344CB8AC3E}">
        <p14:creationId xmlns:p14="http://schemas.microsoft.com/office/powerpoint/2010/main" val="2272689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22</a:t>
            </a:fld>
            <a:endParaRPr lang="en-US"/>
          </a:p>
        </p:txBody>
      </p:sp>
      <p:pic>
        <p:nvPicPr>
          <p:cNvPr id="2" name="Slika 1"/>
          <p:cNvPicPr>
            <a:picLocks noChangeAspect="1"/>
          </p:cNvPicPr>
          <p:nvPr/>
        </p:nvPicPr>
        <p:blipFill>
          <a:blip r:embed="rId3">
            <a:duotone>
              <a:prstClr val="black"/>
              <a:schemeClr val="accent2">
                <a:tint val="45000"/>
                <a:satMod val="400000"/>
              </a:schemeClr>
            </a:duotone>
          </a:blip>
          <a:stretch>
            <a:fillRect/>
          </a:stretch>
        </p:blipFill>
        <p:spPr>
          <a:xfrm>
            <a:off x="0" y="242455"/>
            <a:ext cx="7786279" cy="4662055"/>
          </a:xfrm>
          <a:prstGeom prst="rect">
            <a:avLst/>
          </a:prstGeom>
        </p:spPr>
      </p:pic>
      <p:pic>
        <p:nvPicPr>
          <p:cNvPr id="6" name="Slika 5"/>
          <p:cNvPicPr>
            <a:picLocks noChangeAspect="1"/>
          </p:cNvPicPr>
          <p:nvPr/>
        </p:nvPicPr>
        <p:blipFill>
          <a:blip r:embed="rId4">
            <a:duotone>
              <a:prstClr val="black"/>
              <a:schemeClr val="accent6">
                <a:tint val="45000"/>
                <a:satMod val="400000"/>
              </a:schemeClr>
            </a:duotone>
          </a:blip>
          <a:stretch>
            <a:fillRect/>
          </a:stretch>
        </p:blipFill>
        <p:spPr>
          <a:xfrm>
            <a:off x="4911058" y="2519699"/>
            <a:ext cx="6941886" cy="4112202"/>
          </a:xfrm>
          <a:prstGeom prst="rect">
            <a:avLst/>
          </a:prstGeom>
        </p:spPr>
      </p:pic>
    </p:spTree>
    <p:extLst>
      <p:ext uri="{BB962C8B-B14F-4D97-AF65-F5344CB8AC3E}">
        <p14:creationId xmlns:p14="http://schemas.microsoft.com/office/powerpoint/2010/main" val="289429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23</a:t>
            </a:fld>
            <a:endParaRPr lang="en-US"/>
          </a:p>
        </p:txBody>
      </p:sp>
      <p:sp>
        <p:nvSpPr>
          <p:cNvPr id="6" name="Naslov 5"/>
          <p:cNvSpPr txBox="1">
            <a:spLocks noGrp="1"/>
          </p:cNvSpPr>
          <p:nvPr>
            <p:ph type="title"/>
          </p:nvPr>
        </p:nvSpPr>
        <p:spPr>
          <a:xfrm>
            <a:off x="609601" y="1624729"/>
            <a:ext cx="10972800" cy="3108543"/>
          </a:xfrm>
          <a:prstGeom prst="rect">
            <a:avLst/>
          </a:prstGeom>
          <a:solidFill>
            <a:schemeClr val="accent4">
              <a:lumMod val="20000"/>
              <a:lumOff val="80000"/>
            </a:schemeClr>
          </a:solidFill>
        </p:spPr>
        <p:txBody>
          <a:bodyPr wrap="square" rtlCol="0">
            <a:spAutoFit/>
          </a:bodyPr>
          <a:lstStyle/>
          <a:p>
            <a:r>
              <a:rPr lang="sl-SI" sz="2800" b="1" dirty="0"/>
              <a:t>Pomembno je, da imata mentor in </a:t>
            </a:r>
            <a:r>
              <a:rPr lang="sl-SI" sz="2800" b="1" dirty="0" smtClean="0"/>
              <a:t>pripravnik/začetnik </a:t>
            </a:r>
            <a:r>
              <a:rPr lang="sl-SI" sz="2800" b="1" dirty="0"/>
              <a:t>v času pripravništva zagotovljen čas (prost termin) za</a:t>
            </a:r>
            <a:r>
              <a:rPr lang="sl-SI" sz="2800" b="1" dirty="0" smtClean="0"/>
              <a:t>:</a:t>
            </a:r>
          </a:p>
          <a:p>
            <a:endParaRPr lang="sl-SI" sz="2800" b="1" dirty="0"/>
          </a:p>
          <a:p>
            <a:pPr marL="914400" lvl="1" indent="-457200">
              <a:buFontTx/>
              <a:buChar char="-"/>
            </a:pPr>
            <a:r>
              <a:rPr lang="sl-SI" sz="2800" b="1" dirty="0">
                <a:latin typeface="+mn-lt"/>
              </a:rPr>
              <a:t>skupno načrtovanje pripravnikovih dejavnosti, vključno s skupnim načrtovanjem vzgojno-izobraževalnega </a:t>
            </a:r>
            <a:r>
              <a:rPr lang="sl-SI" sz="2800" b="1" dirty="0" smtClean="0">
                <a:latin typeface="+mn-lt"/>
              </a:rPr>
              <a:t>dela,</a:t>
            </a:r>
            <a:endParaRPr lang="sl-SI" sz="2800" b="1" dirty="0">
              <a:latin typeface="+mn-lt"/>
            </a:endParaRPr>
          </a:p>
          <a:p>
            <a:pPr marL="914400" lvl="1" indent="-457200">
              <a:buFontTx/>
              <a:buChar char="-"/>
            </a:pPr>
            <a:r>
              <a:rPr lang="sl-SI" sz="2800" b="1" dirty="0">
                <a:latin typeface="+mn-lt"/>
              </a:rPr>
              <a:t>sprotno </a:t>
            </a:r>
            <a:r>
              <a:rPr lang="sl-SI" sz="2800" b="1" dirty="0" err="1">
                <a:latin typeface="+mn-lt"/>
              </a:rPr>
              <a:t>reflektiranje</a:t>
            </a:r>
            <a:r>
              <a:rPr lang="sl-SI" sz="2800" b="1" dirty="0">
                <a:latin typeface="+mn-lt"/>
              </a:rPr>
              <a:t> dejavnosti, </a:t>
            </a:r>
            <a:r>
              <a:rPr lang="sl-SI" sz="2800" b="1" dirty="0" smtClean="0">
                <a:latin typeface="+mn-lt"/>
              </a:rPr>
              <a:t>pogovor,</a:t>
            </a:r>
            <a:endParaRPr lang="sl-SI" sz="2800" b="1" dirty="0">
              <a:latin typeface="+mn-lt"/>
            </a:endParaRPr>
          </a:p>
          <a:p>
            <a:pPr marL="914400" lvl="1" indent="-457200">
              <a:buFontTx/>
              <a:buChar char="-"/>
            </a:pPr>
            <a:r>
              <a:rPr lang="sl-SI" sz="2800" b="1" dirty="0">
                <a:latin typeface="+mn-lt"/>
              </a:rPr>
              <a:t>pripravo na hospitacije in pogovor po </a:t>
            </a:r>
            <a:r>
              <a:rPr lang="sl-SI" sz="2800" b="1" dirty="0" smtClean="0">
                <a:latin typeface="+mn-lt"/>
              </a:rPr>
              <a:t>hospitacijah. </a:t>
            </a:r>
            <a:endParaRPr lang="sl-SI" sz="2800" dirty="0">
              <a:latin typeface="+mn-lt"/>
            </a:endParaRPr>
          </a:p>
        </p:txBody>
      </p:sp>
    </p:spTree>
    <p:extLst>
      <p:ext uri="{BB962C8B-B14F-4D97-AF65-F5344CB8AC3E}">
        <p14:creationId xmlns:p14="http://schemas.microsoft.com/office/powerpoint/2010/main" val="790155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značba mesta vsebine 2"/>
          <p:cNvSpPr>
            <a:spLocks noGrp="1"/>
          </p:cNvSpPr>
          <p:nvPr>
            <p:ph sz="half" idx="1"/>
          </p:nvPr>
        </p:nvSpPr>
        <p:spPr>
          <a:xfrm>
            <a:off x="738350" y="1625972"/>
            <a:ext cx="11324897" cy="1829529"/>
          </a:xfrm>
        </p:spPr>
        <p:txBody>
          <a:bodyPr>
            <a:noAutofit/>
          </a:bodyPr>
          <a:lstStyle/>
          <a:p>
            <a:pPr marL="0" indent="0">
              <a:buNone/>
            </a:pPr>
            <a:r>
              <a:rPr lang="sl-SI" sz="2400" dirty="0" smtClean="0">
                <a:solidFill>
                  <a:srgbClr val="002060"/>
                </a:solidFill>
              </a:rPr>
              <a:t>Naloga:</a:t>
            </a:r>
          </a:p>
          <a:p>
            <a:pPr marL="0" indent="0">
              <a:buNone/>
            </a:pPr>
            <a:r>
              <a:rPr lang="sl-SI" sz="2400" dirty="0" smtClean="0">
                <a:solidFill>
                  <a:srgbClr val="002060"/>
                </a:solidFill>
              </a:rPr>
              <a:t>Katere so po vašem mnenju ključne značilnosti kakovostnega vzgojno-izobraževalnega procesa?  </a:t>
            </a:r>
          </a:p>
          <a:p>
            <a:pPr marL="0" indent="0">
              <a:buNone/>
            </a:pPr>
            <a:endParaRPr lang="sl-SI" sz="2400" dirty="0">
              <a:solidFill>
                <a:srgbClr val="002060"/>
              </a:solidFill>
            </a:endParaRPr>
          </a:p>
          <a:p>
            <a:pPr marL="0" indent="0">
              <a:buNone/>
            </a:pPr>
            <a:r>
              <a:rPr lang="sl-SI" sz="2400" dirty="0" smtClean="0">
                <a:solidFill>
                  <a:srgbClr val="002060"/>
                </a:solidFill>
              </a:rPr>
              <a:t>Predlagajte nabor kriterijev, po katerih bi presojali </a:t>
            </a:r>
            <a:r>
              <a:rPr lang="sl-SI" sz="2400" dirty="0">
                <a:solidFill>
                  <a:srgbClr val="002060"/>
                </a:solidFill>
              </a:rPr>
              <a:t>kakovost vzgojno-izobraževalnega </a:t>
            </a:r>
            <a:r>
              <a:rPr lang="sl-SI" sz="2400" dirty="0" smtClean="0">
                <a:solidFill>
                  <a:srgbClr val="002060"/>
                </a:solidFill>
              </a:rPr>
              <a:t>procesa (npr. če bi opazovali kolega pri izvajanju pouka/vzgojno-izobraževalne dejavnosti).</a:t>
            </a:r>
            <a:endParaRPr lang="sl-SI" sz="2400" dirty="0">
              <a:solidFill>
                <a:srgbClr val="002060"/>
              </a:solidFill>
            </a:endParaRPr>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24</a:t>
            </a:fld>
            <a:endParaRPr lang="en-US"/>
          </a:p>
        </p:txBody>
      </p:sp>
      <p:sp>
        <p:nvSpPr>
          <p:cNvPr id="6" name="Naslov 1"/>
          <p:cNvSpPr>
            <a:spLocks noGrp="1"/>
          </p:cNvSpPr>
          <p:nvPr>
            <p:ph type="title"/>
          </p:nvPr>
        </p:nvSpPr>
        <p:spPr>
          <a:xfrm>
            <a:off x="618676" y="165497"/>
            <a:ext cx="11942617" cy="1325563"/>
          </a:xfrm>
        </p:spPr>
        <p:txBody>
          <a:bodyPr>
            <a:normAutofit fontScale="90000"/>
          </a:bodyPr>
          <a:lstStyle/>
          <a:p>
            <a:r>
              <a:rPr lang="sl-SI" dirty="0" smtClean="0"/>
              <a:t/>
            </a:r>
            <a:br>
              <a:rPr lang="sl-SI" dirty="0" smtClean="0"/>
            </a:br>
            <a:r>
              <a:rPr lang="sl-SI" dirty="0" smtClean="0"/>
              <a:t>Kriteriji za presojanje kakovosti vzgojno-izobraževalnega procesa</a:t>
            </a:r>
            <a:endParaRPr lang="sl-SI" dirty="0"/>
          </a:p>
        </p:txBody>
      </p:sp>
      <p:sp>
        <p:nvSpPr>
          <p:cNvPr id="8" name="PoljeZBesedilom 7"/>
          <p:cNvSpPr txBox="1"/>
          <p:nvPr/>
        </p:nvSpPr>
        <p:spPr>
          <a:xfrm>
            <a:off x="2447476" y="4310118"/>
            <a:ext cx="7407725" cy="1877437"/>
          </a:xfrm>
          <a:prstGeom prst="rect">
            <a:avLst/>
          </a:prstGeom>
          <a:noFill/>
        </p:spPr>
        <p:txBody>
          <a:bodyPr wrap="square" rtlCol="0">
            <a:spAutoFit/>
          </a:bodyPr>
          <a:lstStyle/>
          <a:p>
            <a:endParaRPr lang="sl-SI" dirty="0" smtClean="0"/>
          </a:p>
          <a:p>
            <a:r>
              <a:rPr lang="sl-SI" sz="2000" dirty="0" smtClean="0"/>
              <a:t>Navodilo:</a:t>
            </a:r>
          </a:p>
          <a:p>
            <a:r>
              <a:rPr lang="sl-SI" sz="2000" dirty="0" smtClean="0"/>
              <a:t>Vsak sam razmisli in zapiše predloge kriterijev. (2 minuti)</a:t>
            </a:r>
          </a:p>
          <a:p>
            <a:endParaRPr lang="sl-SI" sz="2000" dirty="0" smtClean="0"/>
          </a:p>
          <a:p>
            <a:r>
              <a:rPr lang="sl-SI" sz="2000" dirty="0" smtClean="0"/>
              <a:t>V skupini primerjajte zapise in oblikujte zbirnik skupine. (10 minut)</a:t>
            </a:r>
          </a:p>
          <a:p>
            <a:endParaRPr lang="sl-SI" dirty="0"/>
          </a:p>
        </p:txBody>
      </p:sp>
      <p:sp>
        <p:nvSpPr>
          <p:cNvPr id="2" name="PoljeZBesedilom 1"/>
          <p:cNvSpPr txBox="1"/>
          <p:nvPr/>
        </p:nvSpPr>
        <p:spPr>
          <a:xfrm>
            <a:off x="318655" y="0"/>
            <a:ext cx="3117273" cy="461665"/>
          </a:xfrm>
          <a:prstGeom prst="rect">
            <a:avLst/>
          </a:prstGeom>
          <a:noFill/>
        </p:spPr>
        <p:txBody>
          <a:bodyPr wrap="square" rtlCol="0">
            <a:spAutoFit/>
          </a:bodyPr>
          <a:lstStyle/>
          <a:p>
            <a:r>
              <a:rPr lang="sl-SI" sz="2400" dirty="0">
                <a:solidFill>
                  <a:srgbClr val="0070C0"/>
                </a:solidFill>
              </a:rPr>
              <a:t>Delavnica</a:t>
            </a:r>
          </a:p>
        </p:txBody>
      </p:sp>
    </p:spTree>
    <p:extLst>
      <p:ext uri="{BB962C8B-B14F-4D97-AF65-F5344CB8AC3E}">
        <p14:creationId xmlns:p14="http://schemas.microsoft.com/office/powerpoint/2010/main" val="147221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slov 2"/>
          <p:cNvSpPr>
            <a:spLocks noGrp="1"/>
          </p:cNvSpPr>
          <p:nvPr>
            <p:ph sz="half" idx="1"/>
          </p:nvPr>
        </p:nvSpPr>
        <p:spPr>
          <a:xfrm>
            <a:off x="838200" y="1825625"/>
            <a:ext cx="10515600" cy="4351338"/>
          </a:xfrm>
        </p:spPr>
        <p:txBody>
          <a:bodyPr>
            <a:normAutofit lnSpcReduction="10000"/>
          </a:bodyPr>
          <a:lstStyle/>
          <a:p>
            <a:pPr marL="0" indent="0">
              <a:buNone/>
            </a:pPr>
            <a:r>
              <a:rPr lang="sl-SI" sz="3200" smtClean="0">
                <a:solidFill>
                  <a:srgbClr val="002060"/>
                </a:solidFill>
              </a:rPr>
              <a:t>Novejše </a:t>
            </a:r>
            <a:r>
              <a:rPr lang="sl-SI" sz="3200">
                <a:solidFill>
                  <a:srgbClr val="002060"/>
                </a:solidFill>
              </a:rPr>
              <a:t>raziskave o učenju ter nenehne kompleksne spremembe v sodobnem svetu nam narekujejo, da se ponovno vprašamo:</a:t>
            </a:r>
          </a:p>
          <a:p>
            <a:pPr algn="ctr"/>
            <a:endParaRPr lang="sl-SI">
              <a:solidFill>
                <a:srgbClr val="002060"/>
              </a:solidFill>
            </a:endParaRPr>
          </a:p>
          <a:p>
            <a:pPr marL="342900" indent="-342900"/>
            <a:r>
              <a:rPr lang="sl-SI">
                <a:solidFill>
                  <a:srgbClr val="002060"/>
                </a:solidFill>
              </a:rPr>
              <a:t>Katere so </a:t>
            </a:r>
            <a:r>
              <a:rPr lang="sl-SI" b="1">
                <a:solidFill>
                  <a:srgbClr val="002060"/>
                </a:solidFill>
              </a:rPr>
              <a:t>veščine 21. stoletja? </a:t>
            </a:r>
          </a:p>
          <a:p>
            <a:endParaRPr lang="sl-SI" b="1">
              <a:solidFill>
                <a:srgbClr val="002060"/>
              </a:solidFill>
            </a:endParaRPr>
          </a:p>
          <a:p>
            <a:pPr marL="285750" indent="-285750"/>
            <a:r>
              <a:rPr lang="sl-SI" b="1">
                <a:solidFill>
                  <a:srgbClr val="002060"/>
                </a:solidFill>
              </a:rPr>
              <a:t>Kako se učimo</a:t>
            </a:r>
            <a:r>
              <a:rPr lang="sl-SI">
                <a:solidFill>
                  <a:srgbClr val="002060"/>
                </a:solidFill>
              </a:rPr>
              <a:t>? Kako poteka učenje? Kakšna je </a:t>
            </a:r>
            <a:r>
              <a:rPr lang="sl-SI" b="1">
                <a:solidFill>
                  <a:srgbClr val="002060"/>
                </a:solidFill>
              </a:rPr>
              <a:t>narava učenja</a:t>
            </a:r>
            <a:r>
              <a:rPr lang="sl-SI">
                <a:solidFill>
                  <a:srgbClr val="002060"/>
                </a:solidFill>
              </a:rPr>
              <a:t>?</a:t>
            </a:r>
          </a:p>
          <a:p>
            <a:endParaRPr lang="sl-SI">
              <a:solidFill>
                <a:srgbClr val="002060"/>
              </a:solidFill>
            </a:endParaRPr>
          </a:p>
          <a:p>
            <a:pPr marL="342900" indent="-342900"/>
            <a:r>
              <a:rPr lang="sl-SI" b="1">
                <a:solidFill>
                  <a:srgbClr val="002060"/>
                </a:solidFill>
              </a:rPr>
              <a:t>Kako povečati učinkovitost učenja </a:t>
            </a:r>
            <a:r>
              <a:rPr lang="sl-SI">
                <a:solidFill>
                  <a:srgbClr val="002060"/>
                </a:solidFill>
              </a:rPr>
              <a:t>po vsej izobraževalni vertikali?</a:t>
            </a:r>
            <a:endParaRPr lang="sl-SI" dirty="0">
              <a:solidFill>
                <a:srgbClr val="002060"/>
              </a:solidFill>
            </a:endParaRPr>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25</a:t>
            </a:fld>
            <a:endParaRPr lang="en-US"/>
          </a:p>
        </p:txBody>
      </p:sp>
      <p:sp>
        <p:nvSpPr>
          <p:cNvPr id="6" name="Naslov 3"/>
          <p:cNvSpPr txBox="1">
            <a:spLocks/>
          </p:cNvSpPr>
          <p:nvPr/>
        </p:nvSpPr>
        <p:spPr>
          <a:xfrm>
            <a:off x="838200" y="365125"/>
            <a:ext cx="10515600"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kern="1200">
                <a:solidFill>
                  <a:srgbClr val="007C92"/>
                </a:solidFill>
                <a:latin typeface="+mj-lt"/>
                <a:ea typeface="+mj-ea"/>
                <a:cs typeface="+mj-cs"/>
              </a:defRPr>
            </a:lvl1pPr>
          </a:lstStyle>
          <a:p>
            <a:r>
              <a:rPr lang="sl-SI" kern="0" smtClean="0">
                <a:solidFill>
                  <a:srgbClr val="C00000"/>
                </a:solidFill>
                <a:cs typeface="Arial" panose="020B0604020202020204" pitchFamily="34" charset="0"/>
              </a:rPr>
              <a:t>Učenje v 21. stoletju</a:t>
            </a:r>
            <a:br>
              <a:rPr lang="sl-SI" kern="0" smtClean="0">
                <a:solidFill>
                  <a:srgbClr val="C00000"/>
                </a:solidFill>
                <a:cs typeface="Arial" panose="020B0604020202020204" pitchFamily="34" charset="0"/>
              </a:rPr>
            </a:br>
            <a:endParaRPr lang="sl-SI" dirty="0"/>
          </a:p>
        </p:txBody>
      </p:sp>
    </p:spTree>
    <p:extLst>
      <p:ext uri="{BB962C8B-B14F-4D97-AF65-F5344CB8AC3E}">
        <p14:creationId xmlns:p14="http://schemas.microsoft.com/office/powerpoint/2010/main" val="1642728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dnaslov 2"/>
          <p:cNvSpPr>
            <a:spLocks noGrp="1"/>
          </p:cNvSpPr>
          <p:nvPr>
            <p:ph sz="half" idx="1"/>
          </p:nvPr>
        </p:nvSpPr>
        <p:spPr>
          <a:xfrm>
            <a:off x="838200" y="1825625"/>
            <a:ext cx="10515600" cy="4351338"/>
          </a:xfrm>
        </p:spPr>
        <p:txBody>
          <a:bodyPr>
            <a:normAutofit/>
          </a:bodyPr>
          <a:lstStyle/>
          <a:p>
            <a:pPr marL="0" indent="0">
              <a:buNone/>
            </a:pPr>
            <a:r>
              <a:rPr lang="sl-SI" dirty="0">
                <a:solidFill>
                  <a:srgbClr val="002060"/>
                </a:solidFill>
              </a:rPr>
              <a:t>1. Otroci/učenci v središču</a:t>
            </a:r>
          </a:p>
          <a:p>
            <a:pPr marL="0" indent="0">
              <a:buNone/>
            </a:pPr>
            <a:r>
              <a:rPr lang="sl-SI" dirty="0">
                <a:solidFill>
                  <a:srgbClr val="002060"/>
                </a:solidFill>
              </a:rPr>
              <a:t>2. Socialna narava učenja</a:t>
            </a:r>
          </a:p>
          <a:p>
            <a:pPr marL="0" indent="0">
              <a:buNone/>
            </a:pPr>
            <a:r>
              <a:rPr lang="sl-SI" dirty="0">
                <a:solidFill>
                  <a:srgbClr val="002060"/>
                </a:solidFill>
              </a:rPr>
              <a:t>3. Čustva imajo ključno vlogo pri učenju</a:t>
            </a:r>
          </a:p>
          <a:p>
            <a:pPr marL="0" indent="0">
              <a:buNone/>
            </a:pPr>
            <a:r>
              <a:rPr lang="sl-SI" dirty="0">
                <a:solidFill>
                  <a:srgbClr val="002060"/>
                </a:solidFill>
              </a:rPr>
              <a:t>4. Prepoznavanje individualnih razlik</a:t>
            </a:r>
          </a:p>
          <a:p>
            <a:pPr marL="0" indent="0">
              <a:buNone/>
            </a:pPr>
            <a:r>
              <a:rPr lang="sl-SI" dirty="0">
                <a:solidFill>
                  <a:srgbClr val="002060"/>
                </a:solidFill>
              </a:rPr>
              <a:t>5. Ustrezna zahtevnost za vse otroke/učence</a:t>
            </a:r>
          </a:p>
          <a:p>
            <a:pPr marL="0" indent="0">
              <a:buNone/>
            </a:pPr>
            <a:r>
              <a:rPr lang="sl-SI" dirty="0">
                <a:solidFill>
                  <a:srgbClr val="002060"/>
                </a:solidFill>
              </a:rPr>
              <a:t>6. Spremljanje in vrednotenje procesa učenja</a:t>
            </a:r>
          </a:p>
          <a:p>
            <a:pPr marL="0" indent="0">
              <a:buNone/>
            </a:pPr>
            <a:r>
              <a:rPr lang="sl-SI" dirty="0">
                <a:solidFill>
                  <a:srgbClr val="002060"/>
                </a:solidFill>
              </a:rPr>
              <a:t>7. Izgrajevanje horizontalnih povezav</a:t>
            </a:r>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26</a:t>
            </a:fld>
            <a:endParaRPr lang="en-US"/>
          </a:p>
        </p:txBody>
      </p:sp>
      <p:sp>
        <p:nvSpPr>
          <p:cNvPr id="6" name="Naslov 3"/>
          <p:cNvSpPr txBox="1">
            <a:spLocks/>
          </p:cNvSpPr>
          <p:nvPr/>
        </p:nvSpPr>
        <p:spPr>
          <a:xfrm>
            <a:off x="838200" y="365125"/>
            <a:ext cx="10515600" cy="1325563"/>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kern="1200">
                <a:solidFill>
                  <a:srgbClr val="007C92"/>
                </a:solidFill>
                <a:latin typeface="+mj-lt"/>
                <a:ea typeface="+mj-ea"/>
                <a:cs typeface="+mj-cs"/>
              </a:defRPr>
            </a:lvl1pPr>
          </a:lstStyle>
          <a:p>
            <a:r>
              <a:rPr lang="sl-SI" smtClean="0">
                <a:solidFill>
                  <a:srgbClr val="C00000"/>
                </a:solidFill>
              </a:rPr>
              <a:t>Sedem načel učenja (OECD, ILE 2012)</a:t>
            </a:r>
            <a:endParaRPr lang="sl-SI"/>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642" r="4480" b="7718"/>
          <a:stretch/>
        </p:blipFill>
        <p:spPr bwMode="auto">
          <a:xfrm>
            <a:off x="8567324" y="422092"/>
            <a:ext cx="1926787" cy="253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9399" y="4584832"/>
            <a:ext cx="2729425" cy="2047069"/>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 name="Slika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75811" y="1091604"/>
            <a:ext cx="1458963" cy="213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Pravokotnik 2"/>
          <p:cNvSpPr>
            <a:spLocks noChangeArrowheads="1"/>
          </p:cNvSpPr>
          <p:nvPr/>
        </p:nvSpPr>
        <p:spPr bwMode="auto">
          <a:xfrm>
            <a:off x="9129399" y="3227486"/>
            <a:ext cx="309282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sl-SI" altLang="sl-SI" sz="1200" dirty="0"/>
              <a:t>Vir: </a:t>
            </a:r>
            <a:r>
              <a:rPr lang="sl-SI" altLang="sl-SI" sz="1200" dirty="0">
                <a:latin typeface="Calibri" panose="020F0502020204030204" pitchFamily="34" charset="0"/>
                <a:cs typeface="Calibri" panose="020F0502020204030204" pitchFamily="34" charset="0"/>
              </a:rPr>
              <a:t>Smernice za učna okolja v 21. stoletju, </a:t>
            </a:r>
            <a:endParaRPr lang="sl-SI" altLang="sl-SI" sz="1200" dirty="0" smtClean="0">
              <a:latin typeface="Calibri" panose="020F0502020204030204" pitchFamily="34" charset="0"/>
              <a:cs typeface="Calibri" panose="020F0502020204030204" pitchFamily="34" charset="0"/>
            </a:endParaRPr>
          </a:p>
          <a:p>
            <a:pPr algn="r">
              <a:spcBef>
                <a:spcPct val="0"/>
              </a:spcBef>
              <a:buFontTx/>
              <a:buNone/>
            </a:pPr>
            <a:r>
              <a:rPr lang="sl-SI" altLang="sl-SI" sz="1200" dirty="0" smtClean="0">
                <a:latin typeface="Calibri" panose="020F0502020204030204" pitchFamily="34" charset="0"/>
                <a:cs typeface="Calibri" panose="020F0502020204030204" pitchFamily="34" charset="0"/>
              </a:rPr>
              <a:t>Instance </a:t>
            </a:r>
            <a:r>
              <a:rPr lang="sl-SI" altLang="sl-SI" sz="1200" dirty="0">
                <a:latin typeface="Calibri" panose="020F0502020204030204" pitchFamily="34" charset="0"/>
                <a:cs typeface="Calibri" panose="020F0502020204030204" pitchFamily="34" charset="0"/>
              </a:rPr>
              <a:t>in </a:t>
            </a:r>
            <a:r>
              <a:rPr lang="sl-SI" altLang="sl-SI" sz="1200" dirty="0" err="1">
                <a:latin typeface="Calibri" panose="020F0502020204030204" pitchFamily="34" charset="0"/>
                <a:cs typeface="Calibri" panose="020F0502020204030204" pitchFamily="34" charset="0"/>
              </a:rPr>
              <a:t>Dumont</a:t>
            </a:r>
            <a:r>
              <a:rPr lang="sl-SI" altLang="sl-SI" sz="1200" dirty="0">
                <a:latin typeface="Calibri" panose="020F0502020204030204" pitchFamily="34" charset="0"/>
                <a:cs typeface="Calibri" panose="020F0502020204030204" pitchFamily="34" charset="0"/>
              </a:rPr>
              <a:t>, </a:t>
            </a:r>
            <a:endParaRPr lang="sl-SI" altLang="sl-SI" sz="1200" dirty="0" smtClean="0">
              <a:latin typeface="Calibri" panose="020F0502020204030204" pitchFamily="34" charset="0"/>
              <a:cs typeface="Calibri" panose="020F0502020204030204" pitchFamily="34" charset="0"/>
            </a:endParaRPr>
          </a:p>
          <a:p>
            <a:pPr algn="r">
              <a:spcBef>
                <a:spcPct val="0"/>
              </a:spcBef>
              <a:buFontTx/>
              <a:buNone/>
            </a:pPr>
            <a:r>
              <a:rPr lang="sl-SI" altLang="sl-SI" sz="1200" dirty="0" smtClean="0">
                <a:latin typeface="Calibri" panose="020F0502020204030204" pitchFamily="34" charset="0"/>
                <a:cs typeface="Calibri" panose="020F0502020204030204" pitchFamily="34" charset="0"/>
              </a:rPr>
              <a:t>O </a:t>
            </a:r>
            <a:r>
              <a:rPr lang="sl-SI" altLang="sl-SI" sz="1200" dirty="0">
                <a:latin typeface="Calibri" panose="020F0502020204030204" pitchFamily="34" charset="0"/>
                <a:cs typeface="Calibri" panose="020F0502020204030204" pitchFamily="34" charset="0"/>
              </a:rPr>
              <a:t>naravi učenja (2013). </a:t>
            </a:r>
            <a:endParaRPr lang="sl-SI" altLang="sl-SI" sz="1200" dirty="0" smtClean="0">
              <a:latin typeface="Calibri" panose="020F0502020204030204" pitchFamily="34" charset="0"/>
              <a:cs typeface="Calibri" panose="020F0502020204030204" pitchFamily="34" charset="0"/>
            </a:endParaRPr>
          </a:p>
          <a:p>
            <a:pPr algn="r">
              <a:spcBef>
                <a:spcPct val="0"/>
              </a:spcBef>
              <a:buFontTx/>
              <a:buNone/>
            </a:pPr>
            <a:r>
              <a:rPr lang="sl-SI" altLang="sl-SI" sz="1200" dirty="0" smtClean="0">
                <a:latin typeface="Calibri" panose="020F0502020204030204" pitchFamily="34" charset="0"/>
                <a:cs typeface="Calibri" panose="020F0502020204030204" pitchFamily="34" charset="0"/>
              </a:rPr>
              <a:t>Dostopno </a:t>
            </a:r>
            <a:r>
              <a:rPr lang="sl-SI" altLang="sl-SI" sz="1200" dirty="0">
                <a:latin typeface="Calibri" panose="020F0502020204030204" pitchFamily="34" charset="0"/>
                <a:cs typeface="Calibri" panose="020F0502020204030204" pitchFamily="34" charset="0"/>
              </a:rPr>
              <a:t>na</a:t>
            </a:r>
            <a:r>
              <a:rPr lang="sl-SI" altLang="sl-SI" sz="1200" dirty="0" smtClean="0">
                <a:latin typeface="Calibri" panose="020F0502020204030204" pitchFamily="34" charset="0"/>
                <a:cs typeface="Calibri" panose="020F0502020204030204" pitchFamily="34" charset="0"/>
              </a:rPr>
              <a:t>:</a:t>
            </a:r>
          </a:p>
          <a:p>
            <a:pPr algn="r">
              <a:spcBef>
                <a:spcPct val="0"/>
              </a:spcBef>
              <a:buFontTx/>
              <a:buNone/>
            </a:pPr>
            <a:r>
              <a:rPr lang="sl-SI" altLang="sl-SI" sz="1200" dirty="0" smtClean="0">
                <a:latin typeface="Calibri" panose="020F0502020204030204" pitchFamily="34" charset="0"/>
                <a:cs typeface="Calibri" panose="020F0502020204030204" pitchFamily="34" charset="0"/>
              </a:rPr>
              <a:t> </a:t>
            </a:r>
            <a:r>
              <a:rPr lang="sl-SI" altLang="sl-SI" sz="1200" dirty="0">
                <a:hlinkClick r:id="rId6"/>
              </a:rPr>
              <a:t>https://www.zrss.si/pdf/o-naravi-ucenja.pdf</a:t>
            </a:r>
            <a:r>
              <a:rPr lang="sl-SI" altLang="sl-SI" sz="1200" dirty="0"/>
              <a:t> </a:t>
            </a:r>
          </a:p>
          <a:p>
            <a:pPr>
              <a:spcBef>
                <a:spcPct val="0"/>
              </a:spcBef>
              <a:buFontTx/>
              <a:buNone/>
            </a:pPr>
            <a:endParaRPr lang="sl-SI" altLang="sl-SI" sz="1200" dirty="0"/>
          </a:p>
        </p:txBody>
      </p:sp>
    </p:spTree>
    <p:extLst>
      <p:ext uri="{BB962C8B-B14F-4D97-AF65-F5344CB8AC3E}">
        <p14:creationId xmlns:p14="http://schemas.microsoft.com/office/powerpoint/2010/main" val="203552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značba mesta vsebine 2"/>
          <p:cNvSpPr>
            <a:spLocks noGrp="1"/>
          </p:cNvSpPr>
          <p:nvPr>
            <p:ph sz="half" idx="1"/>
          </p:nvPr>
        </p:nvSpPr>
        <p:spPr>
          <a:xfrm>
            <a:off x="618676" y="1641372"/>
            <a:ext cx="11324896" cy="3118603"/>
          </a:xfrm>
        </p:spPr>
        <p:txBody>
          <a:bodyPr>
            <a:normAutofit fontScale="40000" lnSpcReduction="20000"/>
          </a:bodyPr>
          <a:lstStyle/>
          <a:p>
            <a:pPr marL="0" indent="0">
              <a:buNone/>
            </a:pPr>
            <a:r>
              <a:rPr lang="sl-SI" sz="4500" i="1" dirty="0" smtClean="0"/>
              <a:t>Pogovor v skupini:</a:t>
            </a:r>
          </a:p>
          <a:p>
            <a:pPr marL="0" indent="0">
              <a:buNone/>
            </a:pPr>
            <a:endParaRPr lang="sl-SI" sz="4500" i="1" dirty="0" smtClean="0"/>
          </a:p>
          <a:p>
            <a:pPr marL="0" indent="0">
              <a:buNone/>
            </a:pPr>
            <a:r>
              <a:rPr lang="sl-SI" sz="5900" dirty="0" smtClean="0"/>
              <a:t>V kolikšni meri prepoznate v naboru kriterijev, ki ste jih predhodno oblikovali v skupini, načela </a:t>
            </a:r>
            <a:r>
              <a:rPr lang="sl-SI" sz="5900" dirty="0"/>
              <a:t>učnih okolij za 21. </a:t>
            </a:r>
            <a:r>
              <a:rPr lang="sl-SI" sz="5900" dirty="0" smtClean="0"/>
              <a:t>stoletje?</a:t>
            </a:r>
          </a:p>
          <a:p>
            <a:pPr marL="0" indent="0">
              <a:buNone/>
            </a:pPr>
            <a:r>
              <a:rPr lang="sl-SI" sz="5900" dirty="0"/>
              <a:t> </a:t>
            </a:r>
          </a:p>
          <a:p>
            <a:pPr marL="0" indent="0">
              <a:buNone/>
            </a:pPr>
            <a:r>
              <a:rPr lang="sl-SI" sz="5900" dirty="0" smtClean="0"/>
              <a:t>Pogovorite se v dvojicah, ali bi katerega od kriterijev spremenili oz. dodali. </a:t>
            </a:r>
            <a:r>
              <a:rPr lang="sl-SI" sz="7200" dirty="0" smtClean="0"/>
              <a:t> </a:t>
            </a:r>
            <a:r>
              <a:rPr lang="sl-SI" sz="6000" dirty="0" smtClean="0"/>
              <a:t> </a:t>
            </a:r>
            <a:r>
              <a:rPr lang="sl-SI" sz="6000" dirty="0"/>
              <a:t>(5 minut)</a:t>
            </a:r>
          </a:p>
          <a:p>
            <a:pPr marL="0" indent="0">
              <a:buNone/>
            </a:pPr>
            <a:endParaRPr lang="sl-SI" sz="5900" dirty="0" smtClean="0"/>
          </a:p>
          <a:p>
            <a:pPr marL="0" indent="0">
              <a:buNone/>
            </a:pPr>
            <a:r>
              <a:rPr lang="sl-SI" sz="5900" dirty="0" smtClean="0"/>
              <a:t>Svoje predloge utemeljite drugim članom v omizju. Skupina se odloči, kako bo spremenila prvotni nabor kriterijev.  (10 minut)</a:t>
            </a:r>
            <a:endParaRPr lang="sl-SI" sz="4500" dirty="0" smtClean="0"/>
          </a:p>
          <a:p>
            <a:pPr marL="0" indent="0">
              <a:buNone/>
            </a:pPr>
            <a:endParaRPr lang="sl-SI" sz="4500" dirty="0" smtClean="0"/>
          </a:p>
          <a:p>
            <a:pPr marL="0" indent="0">
              <a:buNone/>
            </a:pPr>
            <a:endParaRPr lang="sl-SI" sz="4500" dirty="0"/>
          </a:p>
          <a:p>
            <a:pPr marL="0" indent="0">
              <a:buNone/>
            </a:pPr>
            <a:endParaRPr lang="sl-SI" sz="4500" dirty="0"/>
          </a:p>
          <a:p>
            <a:pPr marL="0" indent="0">
              <a:buNone/>
            </a:pPr>
            <a:endParaRPr lang="sl-SI" dirty="0"/>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27</a:t>
            </a:fld>
            <a:endParaRPr lang="en-US"/>
          </a:p>
        </p:txBody>
      </p:sp>
      <p:sp>
        <p:nvSpPr>
          <p:cNvPr id="8" name="PoljeZBesedilom 7"/>
          <p:cNvSpPr txBox="1"/>
          <p:nvPr/>
        </p:nvSpPr>
        <p:spPr>
          <a:xfrm>
            <a:off x="593296" y="5326473"/>
            <a:ext cx="11264462" cy="523220"/>
          </a:xfrm>
          <a:prstGeom prst="rect">
            <a:avLst/>
          </a:prstGeom>
          <a:noFill/>
        </p:spPr>
        <p:txBody>
          <a:bodyPr wrap="square" rtlCol="0">
            <a:spAutoFit/>
          </a:bodyPr>
          <a:lstStyle/>
          <a:p>
            <a:r>
              <a:rPr lang="sl-SI" sz="2800" dirty="0"/>
              <a:t>P</a:t>
            </a:r>
            <a:r>
              <a:rPr lang="sl-SI" sz="2800" dirty="0" smtClean="0"/>
              <a:t>oročanje skupin. (10 minut)</a:t>
            </a:r>
          </a:p>
        </p:txBody>
      </p:sp>
      <p:sp>
        <p:nvSpPr>
          <p:cNvPr id="9" name="Naslov 1"/>
          <p:cNvSpPr txBox="1">
            <a:spLocks/>
          </p:cNvSpPr>
          <p:nvPr/>
        </p:nvSpPr>
        <p:spPr>
          <a:xfrm>
            <a:off x="618676" y="165497"/>
            <a:ext cx="11942617" cy="1325563"/>
          </a:xfrm>
          <a:prstGeom prst="rect">
            <a:avLst/>
          </a:prstGeom>
        </p:spPr>
        <p:txBody>
          <a:bodyPr vert="horz" lIns="91440" tIns="45720" rIns="91440" bIns="45720" rtlCol="0" anchor="t" anchorCtr="0">
            <a:normAutofit fontScale="90000"/>
          </a:bodyPr>
          <a:lstStyle>
            <a:lvl1pPr algn="l" defTabSz="457200" rtl="0" eaLnBrk="1" latinLnBrk="0" hangingPunct="1">
              <a:spcBef>
                <a:spcPct val="0"/>
              </a:spcBef>
              <a:buNone/>
              <a:defRPr sz="3600" b="1" kern="1200">
                <a:solidFill>
                  <a:srgbClr val="007C92"/>
                </a:solidFill>
                <a:latin typeface="+mj-lt"/>
                <a:ea typeface="+mj-ea"/>
                <a:cs typeface="+mj-cs"/>
              </a:defRPr>
            </a:lvl1pPr>
          </a:lstStyle>
          <a:p>
            <a:r>
              <a:rPr lang="sl-SI" smtClean="0"/>
              <a:t/>
            </a:r>
            <a:br>
              <a:rPr lang="sl-SI" smtClean="0"/>
            </a:br>
            <a:r>
              <a:rPr lang="sl-SI" smtClean="0"/>
              <a:t>Kriteriji za presojanje kakovosti vzgojno-izobraževalnega procesa</a:t>
            </a:r>
            <a:endParaRPr lang="sl-SI" dirty="0"/>
          </a:p>
        </p:txBody>
      </p:sp>
      <p:sp>
        <p:nvSpPr>
          <p:cNvPr id="10" name="PoljeZBesedilom 9"/>
          <p:cNvSpPr txBox="1"/>
          <p:nvPr/>
        </p:nvSpPr>
        <p:spPr>
          <a:xfrm>
            <a:off x="318655" y="0"/>
            <a:ext cx="3117273" cy="461665"/>
          </a:xfrm>
          <a:prstGeom prst="rect">
            <a:avLst/>
          </a:prstGeom>
          <a:noFill/>
        </p:spPr>
        <p:txBody>
          <a:bodyPr wrap="square" rtlCol="0">
            <a:spAutoFit/>
          </a:bodyPr>
          <a:lstStyle/>
          <a:p>
            <a:r>
              <a:rPr lang="sl-SI" sz="2400" dirty="0">
                <a:solidFill>
                  <a:srgbClr val="0070C0"/>
                </a:solidFill>
              </a:rPr>
              <a:t>Delavnica</a:t>
            </a:r>
          </a:p>
        </p:txBody>
      </p:sp>
    </p:spTree>
    <p:extLst>
      <p:ext uri="{BB962C8B-B14F-4D97-AF65-F5344CB8AC3E}">
        <p14:creationId xmlns:p14="http://schemas.microsoft.com/office/powerpoint/2010/main" val="2062418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06668" y="696548"/>
            <a:ext cx="11072648" cy="1325563"/>
          </a:xfrm>
        </p:spPr>
        <p:txBody>
          <a:bodyPr/>
          <a:lstStyle/>
          <a:p>
            <a:r>
              <a:rPr lang="sl-SI" dirty="0" smtClean="0"/>
              <a:t>Kriteriji za presojanje kakovosti učnega procesa:</a:t>
            </a:r>
            <a:endParaRPr lang="sl-SI" dirty="0"/>
          </a:p>
        </p:txBody>
      </p:sp>
      <p:sp>
        <p:nvSpPr>
          <p:cNvPr id="3" name="Označba mesta vsebine 2"/>
          <p:cNvSpPr>
            <a:spLocks noGrp="1"/>
          </p:cNvSpPr>
          <p:nvPr>
            <p:ph idx="1"/>
          </p:nvPr>
        </p:nvSpPr>
        <p:spPr>
          <a:xfrm>
            <a:off x="712075" y="1533963"/>
            <a:ext cx="11167241" cy="4756478"/>
          </a:xfrm>
        </p:spPr>
        <p:txBody>
          <a:bodyPr>
            <a:normAutofit lnSpcReduction="10000"/>
          </a:bodyPr>
          <a:lstStyle/>
          <a:p>
            <a:r>
              <a:rPr lang="sl-SI" dirty="0" smtClean="0"/>
              <a:t>Prisotnost aktivnosti učencev v vseh fazah učnega procesa, </a:t>
            </a:r>
            <a:endParaRPr lang="sl-SI" dirty="0"/>
          </a:p>
          <a:p>
            <a:r>
              <a:rPr lang="sl-SI" dirty="0" smtClean="0"/>
              <a:t>vključenost raznolikih didaktičnih pristopov, ki prispevajo k celostnemu razvoju (poleg vsebin tudi razvijanje raznolikih veščin in odnosov),</a:t>
            </a:r>
            <a:endParaRPr lang="sl-SI" dirty="0"/>
          </a:p>
          <a:p>
            <a:r>
              <a:rPr lang="sl-SI" dirty="0"/>
              <a:t>u</a:t>
            </a:r>
            <a:r>
              <a:rPr lang="sl-SI" dirty="0" smtClean="0"/>
              <a:t>poštevanje oz. izhajanje iz predznanja učencev,</a:t>
            </a:r>
            <a:endParaRPr lang="sl-SI" dirty="0"/>
          </a:p>
          <a:p>
            <a:r>
              <a:rPr lang="sl-SI" dirty="0" smtClean="0"/>
              <a:t>prilagajanje izvedbe pouka glede na individualne </a:t>
            </a:r>
            <a:r>
              <a:rPr lang="sl-SI" dirty="0"/>
              <a:t>posebnosti in </a:t>
            </a:r>
            <a:r>
              <a:rPr lang="sl-SI" dirty="0" smtClean="0"/>
              <a:t>potrebe učencev (</a:t>
            </a:r>
            <a:r>
              <a:rPr lang="sl-SI" dirty="0" err="1" smtClean="0"/>
              <a:t>personalizirano</a:t>
            </a:r>
            <a:r>
              <a:rPr lang="sl-SI" dirty="0" smtClean="0"/>
              <a:t> učenje), </a:t>
            </a:r>
          </a:p>
          <a:p>
            <a:r>
              <a:rPr lang="sl-SI" dirty="0" smtClean="0"/>
              <a:t>vključenost učencev </a:t>
            </a:r>
            <a:r>
              <a:rPr lang="sl-SI" dirty="0"/>
              <a:t>pri </a:t>
            </a:r>
            <a:r>
              <a:rPr lang="sl-SI" dirty="0" smtClean="0"/>
              <a:t>načrtovanju ciljev in dejavnosti ter omogočanje izbirnosti,</a:t>
            </a:r>
          </a:p>
          <a:p>
            <a:r>
              <a:rPr lang="sl-SI" dirty="0"/>
              <a:t>p</a:t>
            </a:r>
            <a:r>
              <a:rPr lang="sl-SI" dirty="0" smtClean="0"/>
              <a:t>risotnost vrstniškega učenja (učenja </a:t>
            </a:r>
            <a:r>
              <a:rPr lang="sl-SI" dirty="0"/>
              <a:t>drug z drugim in drug od </a:t>
            </a:r>
            <a:r>
              <a:rPr lang="sl-SI" dirty="0" smtClean="0"/>
              <a:t>drugega),</a:t>
            </a:r>
          </a:p>
          <a:p>
            <a:r>
              <a:rPr lang="sl-SI" dirty="0" smtClean="0"/>
              <a:t>podajanje (učiteljeve in </a:t>
            </a:r>
            <a:r>
              <a:rPr lang="sl-SI" dirty="0" err="1" smtClean="0"/>
              <a:t>medvrstniške</a:t>
            </a:r>
            <a:r>
              <a:rPr lang="sl-SI" dirty="0" smtClean="0"/>
              <a:t>) sprotne </a:t>
            </a:r>
            <a:r>
              <a:rPr lang="sl-SI" dirty="0"/>
              <a:t>povratne informacije </a:t>
            </a:r>
            <a:r>
              <a:rPr lang="sl-SI" dirty="0" smtClean="0"/>
              <a:t>(o nastalih dokazih o učenju</a:t>
            </a:r>
            <a:r>
              <a:rPr lang="sl-SI" dirty="0"/>
              <a:t>,</a:t>
            </a:r>
            <a:r>
              <a:rPr lang="sl-SI" dirty="0" smtClean="0"/>
              <a:t> npr. izdelkih, predstavitvah, drugih dosežkih …),</a:t>
            </a:r>
          </a:p>
          <a:p>
            <a:r>
              <a:rPr lang="sl-SI" dirty="0"/>
              <a:t>v</a:t>
            </a:r>
            <a:r>
              <a:rPr lang="sl-SI" dirty="0" smtClean="0"/>
              <a:t>ključenost (samo)refleksije in (samo)vrednotenja znanja oz. dosežkov </a:t>
            </a:r>
            <a:r>
              <a:rPr lang="sl-SI" dirty="0"/>
              <a:t>po vnaprej določenih </a:t>
            </a:r>
            <a:r>
              <a:rPr lang="sl-SI" dirty="0" smtClean="0"/>
              <a:t>kriterijih …</a:t>
            </a:r>
          </a:p>
          <a:p>
            <a:pPr marL="0" indent="0">
              <a:buNone/>
            </a:pPr>
            <a:endParaRPr lang="sl-SI" dirty="0"/>
          </a:p>
        </p:txBody>
      </p:sp>
      <p:sp>
        <p:nvSpPr>
          <p:cNvPr id="5" name="PoljeZBesedilom 4"/>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434505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značba mesta vsebine 8"/>
          <p:cNvPicPr>
            <a:picLocks noGrp="1" noChangeAspect="1"/>
          </p:cNvPicPr>
          <p:nvPr>
            <p:ph sz="half" idx="1"/>
          </p:nvPr>
        </p:nvPicPr>
        <p:blipFill>
          <a:blip r:embed="rId3"/>
          <a:stretch>
            <a:fillRect/>
          </a:stretch>
        </p:blipFill>
        <p:spPr>
          <a:xfrm>
            <a:off x="6729847" y="2787886"/>
            <a:ext cx="3182388" cy="3182388"/>
          </a:xfrm>
          <a:prstGeom prst="rect">
            <a:avLst/>
          </a:prstGeom>
        </p:spPr>
      </p:pic>
      <p:sp>
        <p:nvSpPr>
          <p:cNvPr id="5" name="Označba mesta številke diapozitiva 4"/>
          <p:cNvSpPr>
            <a:spLocks noGrp="1"/>
          </p:cNvSpPr>
          <p:nvPr>
            <p:ph type="sldNum" sz="quarter" idx="12"/>
          </p:nvPr>
        </p:nvSpPr>
        <p:spPr/>
        <p:txBody>
          <a:bodyPr/>
          <a:lstStyle/>
          <a:p>
            <a:fld id="{BBC33A9F-7E15-B342-95DB-76D69CE41599}" type="slidenum">
              <a:rPr lang="en-US" smtClean="0"/>
              <a:pPr/>
              <a:t>29</a:t>
            </a:fld>
            <a:endParaRPr lang="en-US"/>
          </a:p>
        </p:txBody>
      </p:sp>
      <p:sp>
        <p:nvSpPr>
          <p:cNvPr id="10" name="Označba mesta besedila 3"/>
          <p:cNvSpPr>
            <a:spLocks noGrp="1"/>
          </p:cNvSpPr>
          <p:nvPr>
            <p:ph type="title"/>
          </p:nvPr>
        </p:nvSpPr>
        <p: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lstStyle/>
          <a:p>
            <a:r>
              <a:rPr lang="sl-SI" sz="4400" dirty="0" smtClean="0"/>
              <a:t>ODMOR</a:t>
            </a:r>
            <a:r>
              <a:rPr lang="sl-SI" dirty="0" smtClean="0"/>
              <a:t> </a:t>
            </a:r>
            <a:endParaRPr lang="sl-SI" dirty="0"/>
          </a:p>
        </p:txBody>
      </p:sp>
      <p:sp>
        <p:nvSpPr>
          <p:cNvPr id="7" name="PoljeZBesedilom 6"/>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6530666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30</a:t>
            </a:fld>
            <a:endParaRPr lang="en-US"/>
          </a:p>
        </p:txBody>
      </p:sp>
      <p:sp>
        <p:nvSpPr>
          <p:cNvPr id="6" name="Naslov 1"/>
          <p:cNvSpPr>
            <a:spLocks noGrp="1"/>
          </p:cNvSpPr>
          <p:nvPr>
            <p:ph type="title"/>
          </p:nvPr>
        </p:nvSpPr>
        <p:spPr>
          <a:xfrm>
            <a:off x="1713521" y="2140558"/>
            <a:ext cx="8820472" cy="1462087"/>
          </a:xfrm>
        </p:spPr>
        <p:txBody>
          <a:bodyPr/>
          <a:lstStyle/>
          <a:p>
            <a:r>
              <a:rPr lang="sl-SI" dirty="0" smtClean="0"/>
              <a:t>Delavnica: Kaj zares vpliva na dosežke 				učencev?</a:t>
            </a:r>
            <a:endParaRPr lang="sl-SI" dirty="0"/>
          </a:p>
        </p:txBody>
      </p:sp>
      <p:sp>
        <p:nvSpPr>
          <p:cNvPr id="7" name="PoljeZBesedilom 6"/>
          <p:cNvSpPr txBox="1"/>
          <p:nvPr/>
        </p:nvSpPr>
        <p:spPr>
          <a:xfrm>
            <a:off x="3050628" y="5439103"/>
            <a:ext cx="9990083" cy="369332"/>
          </a:xfrm>
          <a:prstGeom prst="rect">
            <a:avLst/>
          </a:prstGeom>
          <a:noFill/>
        </p:spPr>
        <p:txBody>
          <a:bodyPr wrap="square" rtlCol="0">
            <a:spAutoFit/>
          </a:bodyPr>
          <a:lstStyle/>
          <a:p>
            <a:r>
              <a:rPr lang="sl-SI" dirty="0" smtClean="0"/>
              <a:t>Ko govorimo o učencu, s tem mislimo vse učeče se (otroke, učence, dijake).</a:t>
            </a:r>
            <a:endParaRPr lang="sl-SI" dirty="0"/>
          </a:p>
        </p:txBody>
      </p:sp>
    </p:spTree>
    <p:extLst>
      <p:ext uri="{BB962C8B-B14F-4D97-AF65-F5344CB8AC3E}">
        <p14:creationId xmlns:p14="http://schemas.microsoft.com/office/powerpoint/2010/main" val="87402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ctrTitle"/>
          </p:nvPr>
        </p:nvSpPr>
        <p:spPr>
          <a:xfrm>
            <a:off x="4057324" y="1298448"/>
            <a:ext cx="4625122" cy="3255264"/>
          </a:xfrm>
        </p:spPr>
        <p:txBody>
          <a:bodyPr>
            <a:normAutofit fontScale="90000"/>
          </a:bodyPr>
          <a:lstStyle/>
          <a:p>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
            </a:r>
            <a:br>
              <a:rPr lang="sl-SI" sz="5500" dirty="0">
                <a:latin typeface="Century Gothic" panose="020B0502020202020204" pitchFamily="34" charset="0"/>
              </a:rPr>
            </a:br>
            <a:r>
              <a:rPr lang="sl-SI" sz="5500" dirty="0">
                <a:latin typeface="Century Gothic" panose="020B0502020202020204" pitchFamily="34" charset="0"/>
              </a:rPr>
              <a:t>Strokovni izpit v </a:t>
            </a:r>
            <a:br>
              <a:rPr lang="sl-SI" sz="5500" dirty="0">
                <a:latin typeface="Century Gothic" panose="020B0502020202020204" pitchFamily="34" charset="0"/>
              </a:rPr>
            </a:br>
            <a:r>
              <a:rPr lang="sl-SI" sz="5500" dirty="0">
                <a:latin typeface="Century Gothic" panose="020B0502020202020204" pitchFamily="34" charset="0"/>
              </a:rPr>
              <a:t>vzgoji in izobraževanju</a:t>
            </a:r>
            <a:br>
              <a:rPr lang="sl-SI" sz="5500" dirty="0">
                <a:latin typeface="Century Gothic" panose="020B0502020202020204" pitchFamily="34" charset="0"/>
              </a:rPr>
            </a:br>
            <a:endParaRPr lang="sl-SI" sz="5500" dirty="0">
              <a:latin typeface="Century Gothic" panose="020B0502020202020204" pitchFamily="34" charset="0"/>
            </a:endParaRPr>
          </a:p>
        </p:txBody>
      </p:sp>
      <p:sp>
        <p:nvSpPr>
          <p:cNvPr id="3" name="Podnaslov 2"/>
          <p:cNvSpPr>
            <a:spLocks noGrp="1"/>
          </p:cNvSpPr>
          <p:nvPr>
            <p:ph type="subTitle" idx="1"/>
          </p:nvPr>
        </p:nvSpPr>
        <p:spPr>
          <a:xfrm>
            <a:off x="2408757" y="5147184"/>
            <a:ext cx="7733212" cy="694234"/>
          </a:xfrm>
        </p:spPr>
        <p:txBody>
          <a:bodyPr>
            <a:normAutofit fontScale="92500" lnSpcReduction="20000"/>
          </a:bodyPr>
          <a:lstStyle/>
          <a:p>
            <a:endParaRPr lang="sl-SI" b="1" dirty="0">
              <a:solidFill>
                <a:schemeClr val="bg1"/>
              </a:solidFill>
              <a:latin typeface="Century Gothic" panose="020B0502020202020204" pitchFamily="34" charset="0"/>
            </a:endParaRPr>
          </a:p>
          <a:p>
            <a:r>
              <a:rPr lang="sl-SI" b="1" dirty="0" smtClean="0">
                <a:solidFill>
                  <a:schemeClr val="bg1"/>
                </a:solidFill>
                <a:latin typeface="Century Gothic" panose="020B0502020202020204" pitchFamily="34" charset="0"/>
              </a:rPr>
              <a:t>Sektor </a:t>
            </a:r>
            <a:r>
              <a:rPr lang="sl-SI" b="1" dirty="0">
                <a:solidFill>
                  <a:schemeClr val="bg1"/>
                </a:solidFill>
                <a:latin typeface="Century Gothic" panose="020B0502020202020204" pitchFamily="34" charset="0"/>
              </a:rPr>
              <a:t>za razvoj kadrov v šolstvu</a:t>
            </a:r>
          </a:p>
        </p:txBody>
      </p:sp>
      <p:pic>
        <p:nvPicPr>
          <p:cNvPr id="7" name="Slika 6"/>
          <p:cNvPicPr>
            <a:picLocks noChangeAspect="1"/>
          </p:cNvPicPr>
          <p:nvPr/>
        </p:nvPicPr>
        <p:blipFill>
          <a:blip r:embed="rId3"/>
          <a:stretch>
            <a:fillRect/>
          </a:stretch>
        </p:blipFill>
        <p:spPr>
          <a:xfrm>
            <a:off x="9161417" y="740229"/>
            <a:ext cx="3030583" cy="5381895"/>
          </a:xfrm>
          <a:prstGeom prst="rect">
            <a:avLst/>
          </a:prstGeom>
        </p:spPr>
      </p:pic>
      <p:pic>
        <p:nvPicPr>
          <p:cNvPr id="5" name="Slika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7" y="1113830"/>
            <a:ext cx="3804775" cy="3804775"/>
          </a:xfrm>
          <a:prstGeom prst="rect">
            <a:avLst/>
          </a:prstGeom>
        </p:spPr>
      </p:pic>
      <p:pic>
        <p:nvPicPr>
          <p:cNvPr id="8" name="Slika 7">
            <a:extLst>
              <a:ext uri="{FF2B5EF4-FFF2-40B4-BE49-F238E27FC236}">
                <a16:creationId xmlns:a16="http://schemas.microsoft.com/office/drawing/2014/main" id="{F71251EA-5659-49B5-BD41-AB89600A9A96}"/>
              </a:ext>
            </a:extLst>
          </p:cNvPr>
          <p:cNvPicPr>
            <a:picLocks noChangeAspect="1"/>
          </p:cNvPicPr>
          <p:nvPr/>
        </p:nvPicPr>
        <p:blipFill>
          <a:blip r:embed="rId5"/>
          <a:stretch>
            <a:fillRect/>
          </a:stretch>
        </p:blipFill>
        <p:spPr>
          <a:xfrm>
            <a:off x="104937" y="107121"/>
            <a:ext cx="3333750" cy="609600"/>
          </a:xfrm>
          <a:prstGeom prst="rect">
            <a:avLst/>
          </a:prstGeom>
        </p:spPr>
      </p:pic>
    </p:spTree>
    <p:extLst>
      <p:ext uri="{BB962C8B-B14F-4D97-AF65-F5344CB8AC3E}">
        <p14:creationId xmlns:p14="http://schemas.microsoft.com/office/powerpoint/2010/main" val="4142957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31</a:t>
            </a:fld>
            <a:endParaRPr lang="en-US"/>
          </a:p>
        </p:txBody>
      </p:sp>
      <p:pic>
        <p:nvPicPr>
          <p:cNvPr id="6" name="Picture 2" descr="http://growthmindseteaz.org/sitebuilder/images/Visible_Learning-277x3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397" y="418790"/>
            <a:ext cx="2835790" cy="327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growthmindseteaz.org/sitebuilder/images/John_Hattie-127x1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1" y="719444"/>
            <a:ext cx="842117" cy="110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ravokotnik 1"/>
          <p:cNvSpPr>
            <a:spLocks noChangeArrowheads="1"/>
          </p:cNvSpPr>
          <p:nvPr/>
        </p:nvSpPr>
        <p:spPr bwMode="auto">
          <a:xfrm>
            <a:off x="8174430" y="3694998"/>
            <a:ext cx="45241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200" dirty="0"/>
              <a:t>http://growthmindseteaz.org/johnhattie.html</a:t>
            </a:r>
          </a:p>
        </p:txBody>
      </p:sp>
      <p:sp>
        <p:nvSpPr>
          <p:cNvPr id="9" name="Pravokotnik 2"/>
          <p:cNvSpPr>
            <a:spLocks noChangeArrowheads="1"/>
          </p:cNvSpPr>
          <p:nvPr/>
        </p:nvSpPr>
        <p:spPr bwMode="auto">
          <a:xfrm>
            <a:off x="1030334" y="625593"/>
            <a:ext cx="5942816"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sl-SI" altLang="en-US" sz="2400" dirty="0" smtClean="0">
                <a:latin typeface="+mn-lt"/>
              </a:rPr>
              <a:t>John </a:t>
            </a:r>
            <a:r>
              <a:rPr lang="sl-SI" altLang="en-US" sz="2400" dirty="0" err="1" smtClean="0">
                <a:latin typeface="+mn-lt"/>
              </a:rPr>
              <a:t>Hattie</a:t>
            </a:r>
            <a:r>
              <a:rPr lang="sl-SI" altLang="en-US" sz="2400" dirty="0" smtClean="0">
                <a:latin typeface="+mn-lt"/>
              </a:rPr>
              <a:t> je s skupino strokovnjakov opravil sintezo izsledkov </a:t>
            </a:r>
            <a:r>
              <a:rPr lang="sl-SI" altLang="en-US" sz="2400" dirty="0">
                <a:latin typeface="+mn-lt"/>
              </a:rPr>
              <a:t>900 metaanaliz </a:t>
            </a:r>
            <a:r>
              <a:rPr lang="sl-SI" altLang="en-US" sz="2000" dirty="0">
                <a:latin typeface="+mn-lt"/>
              </a:rPr>
              <a:t>(na osnovi 52.600 raziskav in 240.000 vključenih učencev</a:t>
            </a:r>
            <a:r>
              <a:rPr lang="sl-SI" altLang="en-US" sz="2000" dirty="0" smtClean="0">
                <a:latin typeface="+mn-lt"/>
              </a:rPr>
              <a:t>)</a:t>
            </a:r>
            <a:r>
              <a:rPr lang="sl-SI" altLang="en-US" sz="2400" dirty="0" smtClean="0">
                <a:latin typeface="+mn-lt"/>
              </a:rPr>
              <a:t>, odločilnih za razumevanje vplivov raznolikih dejavnikov na dosežke učencev. 		</a:t>
            </a:r>
            <a:r>
              <a:rPr lang="sl-SI" altLang="en-US" sz="1200" dirty="0" smtClean="0">
                <a:latin typeface="+mn-lt"/>
              </a:rPr>
              <a:t>(</a:t>
            </a:r>
            <a:r>
              <a:rPr lang="sl-SI" altLang="en-US" sz="1200" dirty="0" err="1">
                <a:latin typeface="+mn-lt"/>
              </a:rPr>
              <a:t>Hattie</a:t>
            </a:r>
            <a:r>
              <a:rPr lang="sl-SI" altLang="en-US" sz="1200" dirty="0">
                <a:latin typeface="+mn-lt"/>
              </a:rPr>
              <a:t>, J. </a:t>
            </a:r>
            <a:r>
              <a:rPr lang="sl-SI" altLang="en-US" sz="1200" i="1" dirty="0" err="1">
                <a:latin typeface="+mn-lt"/>
              </a:rPr>
              <a:t>Visible</a:t>
            </a:r>
            <a:r>
              <a:rPr lang="sl-SI" altLang="en-US" sz="1200" i="1" dirty="0">
                <a:latin typeface="+mn-lt"/>
              </a:rPr>
              <a:t> </a:t>
            </a:r>
            <a:r>
              <a:rPr lang="sl-SI" altLang="en-US" sz="1200" i="1" dirty="0" err="1">
                <a:latin typeface="+mn-lt"/>
              </a:rPr>
              <a:t>learning</a:t>
            </a:r>
            <a:r>
              <a:rPr lang="sl-SI" altLang="en-US" sz="1200" dirty="0">
                <a:latin typeface="+mn-lt"/>
              </a:rPr>
              <a:t>. </a:t>
            </a:r>
            <a:r>
              <a:rPr lang="sl-SI" altLang="en-US" sz="1200" dirty="0" err="1">
                <a:latin typeface="+mn-lt"/>
              </a:rPr>
              <a:t>Routledge</a:t>
            </a:r>
            <a:r>
              <a:rPr lang="sl-SI" altLang="en-US" sz="1200" dirty="0">
                <a:latin typeface="+mn-lt"/>
              </a:rPr>
              <a:t>, 2009)</a:t>
            </a:r>
          </a:p>
        </p:txBody>
      </p:sp>
      <p:pic>
        <p:nvPicPr>
          <p:cNvPr id="10" name="Slika 4"/>
          <p:cNvPicPr>
            <a:picLocks noChangeAspect="1"/>
          </p:cNvPicPr>
          <p:nvPr/>
        </p:nvPicPr>
        <p:blipFill>
          <a:blip r:embed="rId4">
            <a:extLst>
              <a:ext uri="{28A0092B-C50C-407E-A947-70E740481C1C}">
                <a14:useLocalDpi xmlns:a14="http://schemas.microsoft.com/office/drawing/2010/main" val="0"/>
              </a:ext>
            </a:extLst>
          </a:blip>
          <a:srcRect r="63455"/>
          <a:stretch>
            <a:fillRect/>
          </a:stretch>
        </p:blipFill>
        <p:spPr bwMode="auto">
          <a:xfrm>
            <a:off x="10376920" y="817680"/>
            <a:ext cx="2060772" cy="268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a:xfrm>
            <a:off x="205349" y="3615491"/>
            <a:ext cx="11448223" cy="14620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l-SI" altLang="en-US" sz="2800" dirty="0" smtClean="0"/>
              <a:t>Izračun “velikosti vpliva” za 138 različnih dejavnikov </a:t>
            </a:r>
            <a:endParaRPr lang="sl-SI" altLang="en-US" sz="2800" dirty="0"/>
          </a:p>
        </p:txBody>
      </p:sp>
      <p:sp>
        <p:nvSpPr>
          <p:cNvPr id="12" name="Rectangle 3"/>
          <p:cNvSpPr txBox="1">
            <a:spLocks noChangeArrowheads="1"/>
          </p:cNvSpPr>
          <p:nvPr/>
        </p:nvSpPr>
        <p:spPr>
          <a:xfrm>
            <a:off x="415742" y="4032424"/>
            <a:ext cx="3814762" cy="2188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l-SI" altLang="en-US" dirty="0">
                <a:latin typeface="+mj-lt"/>
                <a:ea typeface="+mj-ea"/>
                <a:cs typeface="+mj-cs"/>
              </a:rPr>
              <a:t>do 0,25 – majhen vpliv</a:t>
            </a:r>
          </a:p>
          <a:p>
            <a:r>
              <a:rPr lang="sl-SI" altLang="en-US" dirty="0">
                <a:latin typeface="+mj-lt"/>
                <a:ea typeface="+mj-ea"/>
                <a:cs typeface="+mj-cs"/>
              </a:rPr>
              <a:t>0,25-0,60 srednji vpliv</a:t>
            </a:r>
          </a:p>
          <a:p>
            <a:r>
              <a:rPr lang="sl-SI" altLang="en-US" dirty="0">
                <a:latin typeface="+mj-lt"/>
                <a:ea typeface="+mj-ea"/>
                <a:cs typeface="+mj-cs"/>
              </a:rPr>
              <a:t>nad 0,60 velik vpliv</a:t>
            </a:r>
          </a:p>
        </p:txBody>
      </p:sp>
      <p:pic>
        <p:nvPicPr>
          <p:cNvPr id="13" name="Picture 4" descr="scan0001"/>
          <p:cNvPicPr>
            <a:picLocks noChangeAspect="1" noChangeArrowheads="1"/>
          </p:cNvPicPr>
          <p:nvPr/>
        </p:nvPicPr>
        <p:blipFill>
          <a:blip r:embed="rId5">
            <a:extLst>
              <a:ext uri="{28A0092B-C50C-407E-A947-70E740481C1C}">
                <a14:useLocalDpi xmlns:a14="http://schemas.microsoft.com/office/drawing/2010/main" val="0"/>
              </a:ext>
            </a:extLst>
          </a:blip>
          <a:srcRect l="8208" t="33559" r="63510" b="45383"/>
          <a:stretch>
            <a:fillRect/>
          </a:stretch>
        </p:blipFill>
        <p:spPr>
          <a:xfrm>
            <a:off x="5462124" y="4032424"/>
            <a:ext cx="1882747" cy="183320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3938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značba mesta vsebine 2"/>
          <p:cNvSpPr>
            <a:spLocks noGrp="1"/>
          </p:cNvSpPr>
          <p:nvPr>
            <p:ph sz="half" idx="1"/>
          </p:nvPr>
        </p:nvSpPr>
        <p:spPr>
          <a:xfrm>
            <a:off x="5835041" y="556015"/>
            <a:ext cx="8229600" cy="4711700"/>
          </a:xfrm>
        </p:spPr>
        <p:txBody>
          <a:bodyPr/>
          <a:lstStyle/>
          <a:p>
            <a:pPr marL="0" indent="0">
              <a:buNone/>
            </a:pPr>
            <a:r>
              <a:rPr lang="sl-SI" altLang="sl-SI" sz="1800" dirty="0"/>
              <a:t>Kaj zares deluje? (</a:t>
            </a:r>
            <a:r>
              <a:rPr lang="sl-SI" altLang="sl-SI" sz="1800" dirty="0" err="1"/>
              <a:t>Hattie</a:t>
            </a:r>
            <a:r>
              <a:rPr lang="sl-SI" altLang="sl-SI" sz="1800" dirty="0"/>
              <a:t> in </a:t>
            </a:r>
            <a:r>
              <a:rPr lang="sl-SI" altLang="sl-SI" sz="1800" dirty="0" err="1"/>
              <a:t>Timperley</a:t>
            </a:r>
            <a:r>
              <a:rPr lang="sl-SI" altLang="sl-SI" sz="1800" dirty="0"/>
              <a:t>, 2007)</a:t>
            </a:r>
          </a:p>
        </p:txBody>
      </p:sp>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32</a:t>
            </a:fld>
            <a:endParaRPr lang="en-US"/>
          </a:p>
        </p:txBody>
      </p:sp>
      <p:graphicFrame>
        <p:nvGraphicFramePr>
          <p:cNvPr id="7" name="Tabela 6"/>
          <p:cNvGraphicFramePr>
            <a:graphicFrameLocks noGrp="1"/>
          </p:cNvGraphicFramePr>
          <p:nvPr>
            <p:extLst>
              <p:ext uri="{D42A27DB-BD31-4B8C-83A1-F6EECF244321}">
                <p14:modId xmlns:p14="http://schemas.microsoft.com/office/powerpoint/2010/main" val="1994506533"/>
              </p:ext>
            </p:extLst>
          </p:nvPr>
        </p:nvGraphicFramePr>
        <p:xfrm>
          <a:off x="1550377" y="421567"/>
          <a:ext cx="3995738" cy="6027772"/>
        </p:xfrm>
        <a:graphic>
          <a:graphicData uri="http://schemas.openxmlformats.org/drawingml/2006/table">
            <a:tbl>
              <a:tblPr firstRow="1" firstCol="1" bandRow="1">
                <a:tableStyleId>{5C22544A-7EE6-4342-B048-85BDC9FD1C3A}</a:tableStyleId>
              </a:tblPr>
              <a:tblGrid>
                <a:gridCol w="2843667">
                  <a:extLst>
                    <a:ext uri="{9D8B030D-6E8A-4147-A177-3AD203B41FA5}">
                      <a16:colId xmlns:a16="http://schemas.microsoft.com/office/drawing/2014/main" val="3297332162"/>
                    </a:ext>
                  </a:extLst>
                </a:gridCol>
                <a:gridCol w="1152071">
                  <a:extLst>
                    <a:ext uri="{9D8B030D-6E8A-4147-A177-3AD203B41FA5}">
                      <a16:colId xmlns:a16="http://schemas.microsoft.com/office/drawing/2014/main" val="2766236531"/>
                    </a:ext>
                  </a:extLst>
                </a:gridCol>
              </a:tblGrid>
              <a:tr h="640068">
                <a:tc>
                  <a:txBody>
                    <a:bodyPr/>
                    <a:lstStyle/>
                    <a:p>
                      <a:pPr algn="just">
                        <a:lnSpc>
                          <a:spcPct val="150000"/>
                        </a:lnSpc>
                        <a:spcAft>
                          <a:spcPts val="0"/>
                        </a:spcAft>
                      </a:pPr>
                      <a:r>
                        <a:rPr lang="sl-SI" sz="1400" dirty="0">
                          <a:solidFill>
                            <a:schemeClr val="bg1"/>
                          </a:solidFill>
                          <a:effectLst/>
                        </a:rPr>
                        <a:t>Vidik</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smtClean="0">
                          <a:solidFill>
                            <a:schemeClr val="tx2"/>
                          </a:solidFill>
                          <a:effectLst/>
                        </a:rPr>
                        <a:t>rezultati </a:t>
                      </a:r>
                    </a:p>
                    <a:p>
                      <a:pPr algn="just">
                        <a:lnSpc>
                          <a:spcPct val="150000"/>
                        </a:lnSpc>
                        <a:spcAft>
                          <a:spcPts val="0"/>
                        </a:spcAft>
                      </a:pPr>
                      <a:r>
                        <a:rPr lang="sl-SI" sz="1400" dirty="0" smtClean="0">
                          <a:solidFill>
                            <a:schemeClr val="tx2"/>
                          </a:solidFill>
                          <a:effectLst/>
                        </a:rPr>
                        <a:t>metaanaliz</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3629526382"/>
                  </a:ext>
                </a:extLst>
              </a:tr>
              <a:tr h="495352">
                <a:tc>
                  <a:txBody>
                    <a:bodyPr/>
                    <a:lstStyle/>
                    <a:p>
                      <a:pPr algn="just">
                        <a:lnSpc>
                          <a:spcPct val="150000"/>
                        </a:lnSpc>
                        <a:spcAft>
                          <a:spcPts val="0"/>
                        </a:spcAft>
                      </a:pPr>
                      <a:r>
                        <a:rPr lang="sl-SI" sz="1400" dirty="0">
                          <a:solidFill>
                            <a:schemeClr val="bg1"/>
                          </a:solidFill>
                          <a:effectLst/>
                        </a:rPr>
                        <a:t>Neposredno poučevanje</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0,59</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679222899"/>
                  </a:ext>
                </a:extLst>
              </a:tr>
              <a:tr h="640068">
                <a:tc>
                  <a:txBody>
                    <a:bodyPr/>
                    <a:lstStyle/>
                    <a:p>
                      <a:pPr algn="just">
                        <a:lnSpc>
                          <a:spcPct val="150000"/>
                        </a:lnSpc>
                        <a:spcAft>
                          <a:spcPts val="0"/>
                        </a:spcAft>
                      </a:pPr>
                      <a:r>
                        <a:rPr lang="sl-SI" sz="1400" dirty="0">
                          <a:solidFill>
                            <a:schemeClr val="bg1"/>
                          </a:solidFill>
                          <a:effectLst/>
                        </a:rPr>
                        <a:t>Sprotna povratna informacija učencem</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0,75</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1605486805"/>
                  </a:ext>
                </a:extLst>
              </a:tr>
              <a:tr h="495352">
                <a:tc>
                  <a:txBody>
                    <a:bodyPr/>
                    <a:lstStyle/>
                    <a:p>
                      <a:pPr algn="just">
                        <a:lnSpc>
                          <a:spcPct val="150000"/>
                        </a:lnSpc>
                        <a:spcAft>
                          <a:spcPts val="0"/>
                        </a:spcAft>
                      </a:pPr>
                      <a:r>
                        <a:rPr lang="sl-SI" sz="1400" dirty="0">
                          <a:solidFill>
                            <a:schemeClr val="bg1"/>
                          </a:solidFill>
                          <a:effectLst/>
                        </a:rPr>
                        <a:t>Vpliv domačega okolja (SES)</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a:solidFill>
                            <a:schemeClr val="tx2"/>
                          </a:solidFill>
                          <a:effectLst/>
                        </a:rPr>
                        <a:t>0,52</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4224924185"/>
                  </a:ext>
                </a:extLst>
              </a:tr>
              <a:tr h="495352">
                <a:tc>
                  <a:txBody>
                    <a:bodyPr/>
                    <a:lstStyle/>
                    <a:p>
                      <a:pPr algn="just">
                        <a:lnSpc>
                          <a:spcPct val="150000"/>
                        </a:lnSpc>
                        <a:spcAft>
                          <a:spcPts val="0"/>
                        </a:spcAft>
                      </a:pPr>
                      <a:r>
                        <a:rPr lang="sl-SI" sz="1400" dirty="0">
                          <a:solidFill>
                            <a:schemeClr val="bg1"/>
                          </a:solidFill>
                          <a:effectLst/>
                        </a:rPr>
                        <a:t>Sodelovalno učenje</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a:solidFill>
                            <a:schemeClr val="tx2"/>
                          </a:solidFill>
                          <a:effectLst/>
                        </a:rPr>
                        <a:t>0,41</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3229025487"/>
                  </a:ext>
                </a:extLst>
              </a:tr>
              <a:tr h="640068">
                <a:tc>
                  <a:txBody>
                    <a:bodyPr/>
                    <a:lstStyle/>
                    <a:p>
                      <a:pPr algn="just">
                        <a:lnSpc>
                          <a:spcPct val="150000"/>
                        </a:lnSpc>
                        <a:spcAft>
                          <a:spcPts val="0"/>
                        </a:spcAft>
                      </a:pPr>
                      <a:r>
                        <a:rPr lang="sl-SI" sz="1400" dirty="0">
                          <a:solidFill>
                            <a:schemeClr val="bg1"/>
                          </a:solidFill>
                          <a:effectLst/>
                        </a:rPr>
                        <a:t>Povratna inf. učitelju o njegovem delu</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0,90</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4221899346"/>
                  </a:ext>
                </a:extLst>
              </a:tr>
              <a:tr h="495352">
                <a:tc>
                  <a:txBody>
                    <a:bodyPr/>
                    <a:lstStyle/>
                    <a:p>
                      <a:pPr algn="just">
                        <a:lnSpc>
                          <a:spcPct val="150000"/>
                        </a:lnSpc>
                        <a:spcAft>
                          <a:spcPts val="0"/>
                        </a:spcAft>
                      </a:pPr>
                      <a:r>
                        <a:rPr lang="sl-SI" sz="1400" dirty="0">
                          <a:solidFill>
                            <a:schemeClr val="bg1"/>
                          </a:solidFill>
                          <a:effectLst/>
                        </a:rPr>
                        <a:t>Ponavljanje razreda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a:solidFill>
                            <a:schemeClr val="tx2"/>
                          </a:solidFill>
                          <a:effectLst/>
                        </a:rPr>
                        <a:t>0,13</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2606087563"/>
                  </a:ext>
                </a:extLst>
              </a:tr>
              <a:tr h="495352">
                <a:tc>
                  <a:txBody>
                    <a:bodyPr/>
                    <a:lstStyle/>
                    <a:p>
                      <a:pPr algn="just">
                        <a:lnSpc>
                          <a:spcPct val="150000"/>
                        </a:lnSpc>
                        <a:spcAft>
                          <a:spcPts val="0"/>
                        </a:spcAft>
                      </a:pPr>
                      <a:r>
                        <a:rPr lang="sl-SI" sz="1400" dirty="0">
                          <a:solidFill>
                            <a:schemeClr val="bg1"/>
                          </a:solidFill>
                          <a:effectLst/>
                        </a:rPr>
                        <a:t>Akceleracija </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0,88</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3369353640"/>
                  </a:ext>
                </a:extLst>
              </a:tr>
              <a:tr h="495352">
                <a:tc>
                  <a:txBody>
                    <a:bodyPr/>
                    <a:lstStyle/>
                    <a:p>
                      <a:pPr algn="just">
                        <a:lnSpc>
                          <a:spcPct val="150000"/>
                        </a:lnSpc>
                        <a:spcAft>
                          <a:spcPts val="0"/>
                        </a:spcAft>
                      </a:pPr>
                      <a:r>
                        <a:rPr lang="sl-SI" sz="1400" dirty="0">
                          <a:solidFill>
                            <a:schemeClr val="bg1"/>
                          </a:solidFill>
                          <a:effectLst/>
                        </a:rPr>
                        <a:t>Motivacija za učenje</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a:solidFill>
                            <a:schemeClr val="tx2"/>
                          </a:solidFill>
                          <a:effectLst/>
                        </a:rPr>
                        <a:t>0,48</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3957704508"/>
                  </a:ext>
                </a:extLst>
              </a:tr>
              <a:tr h="640068">
                <a:tc>
                  <a:txBody>
                    <a:bodyPr/>
                    <a:lstStyle/>
                    <a:p>
                      <a:pPr algn="just">
                        <a:lnSpc>
                          <a:spcPct val="150000"/>
                        </a:lnSpc>
                        <a:spcAft>
                          <a:spcPts val="0"/>
                        </a:spcAft>
                      </a:pPr>
                      <a:r>
                        <a:rPr lang="sl-SI" sz="1400" dirty="0">
                          <a:solidFill>
                            <a:schemeClr val="bg1"/>
                          </a:solidFill>
                          <a:effectLst/>
                        </a:rPr>
                        <a:t>Učiteljeva pričakovanja do učencev</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0,43</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4255195493"/>
                  </a:ext>
                </a:extLst>
              </a:tr>
              <a:tr h="495352">
                <a:tc>
                  <a:txBody>
                    <a:bodyPr/>
                    <a:lstStyle/>
                    <a:p>
                      <a:pPr algn="just">
                        <a:lnSpc>
                          <a:spcPct val="150000"/>
                        </a:lnSpc>
                        <a:spcAft>
                          <a:spcPts val="0"/>
                        </a:spcAft>
                      </a:pPr>
                      <a:r>
                        <a:rPr lang="sl-SI" sz="1400" dirty="0">
                          <a:solidFill>
                            <a:schemeClr val="bg1"/>
                          </a:solidFill>
                          <a:effectLst/>
                        </a:rPr>
                        <a:t>Kako učenci vidijo učitelja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7" marR="68577" marT="0" marB="0"/>
                </a:tc>
                <a:tc>
                  <a:txBody>
                    <a:bodyPr/>
                    <a:lstStyle/>
                    <a:p>
                      <a:pPr algn="just">
                        <a:lnSpc>
                          <a:spcPct val="150000"/>
                        </a:lnSpc>
                        <a:spcAft>
                          <a:spcPts val="0"/>
                        </a:spcAft>
                      </a:pPr>
                      <a:r>
                        <a:rPr lang="sl-SI" sz="1400" dirty="0">
                          <a:solidFill>
                            <a:schemeClr val="tx2"/>
                          </a:solidFill>
                          <a:effectLst/>
                        </a:rPr>
                        <a:t>0,44</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7" marR="68577" marT="0" marB="0"/>
                </a:tc>
                <a:extLst>
                  <a:ext uri="{0D108BD9-81ED-4DB2-BD59-A6C34878D82A}">
                    <a16:rowId xmlns:a16="http://schemas.microsoft.com/office/drawing/2014/main" val="111937109"/>
                  </a:ext>
                </a:extLst>
              </a:tr>
            </a:tbl>
          </a:graphicData>
        </a:graphic>
      </p:graphicFrame>
      <p:graphicFrame>
        <p:nvGraphicFramePr>
          <p:cNvPr id="8" name="Tabela 7"/>
          <p:cNvGraphicFramePr>
            <a:graphicFrameLocks noGrp="1"/>
          </p:cNvGraphicFramePr>
          <p:nvPr>
            <p:extLst>
              <p:ext uri="{D42A27DB-BD31-4B8C-83A1-F6EECF244321}">
                <p14:modId xmlns:p14="http://schemas.microsoft.com/office/powerpoint/2010/main" val="4041825641"/>
              </p:ext>
            </p:extLst>
          </p:nvPr>
        </p:nvGraphicFramePr>
        <p:xfrm>
          <a:off x="5835041" y="997829"/>
          <a:ext cx="4859337" cy="5184776"/>
        </p:xfrm>
        <a:graphic>
          <a:graphicData uri="http://schemas.openxmlformats.org/drawingml/2006/table">
            <a:tbl>
              <a:tblPr firstRow="1" firstCol="1" bandRow="1">
                <a:tableStyleId>{5C22544A-7EE6-4342-B048-85BDC9FD1C3A}</a:tableStyleId>
              </a:tblPr>
              <a:tblGrid>
                <a:gridCol w="4152523">
                  <a:extLst>
                    <a:ext uri="{9D8B030D-6E8A-4147-A177-3AD203B41FA5}">
                      <a16:colId xmlns:a16="http://schemas.microsoft.com/office/drawing/2014/main" val="3473885319"/>
                    </a:ext>
                  </a:extLst>
                </a:gridCol>
                <a:gridCol w="706814">
                  <a:extLst>
                    <a:ext uri="{9D8B030D-6E8A-4147-A177-3AD203B41FA5}">
                      <a16:colId xmlns:a16="http://schemas.microsoft.com/office/drawing/2014/main" val="1787897643"/>
                    </a:ext>
                  </a:extLst>
                </a:gridCol>
              </a:tblGrid>
              <a:tr h="322634">
                <a:tc>
                  <a:txBody>
                    <a:bodyPr/>
                    <a:lstStyle/>
                    <a:p>
                      <a:pPr algn="just">
                        <a:lnSpc>
                          <a:spcPct val="150000"/>
                        </a:lnSpc>
                        <a:spcAft>
                          <a:spcPts val="0"/>
                        </a:spcAft>
                      </a:pPr>
                      <a:r>
                        <a:rPr lang="sl-SI" sz="1400" dirty="0">
                          <a:solidFill>
                            <a:schemeClr val="bg1"/>
                          </a:solidFill>
                          <a:effectLst/>
                        </a:rPr>
                        <a:t>Odnos učitelj – učenec</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dirty="0">
                          <a:solidFill>
                            <a:schemeClr val="tx2"/>
                          </a:solidFill>
                          <a:effectLst/>
                        </a:rPr>
                        <a:t>0,72</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2788799074"/>
                  </a:ext>
                </a:extLst>
              </a:tr>
              <a:tr h="477843">
                <a:tc>
                  <a:txBody>
                    <a:bodyPr/>
                    <a:lstStyle/>
                    <a:p>
                      <a:pPr algn="just">
                        <a:lnSpc>
                          <a:spcPct val="150000"/>
                        </a:lnSpc>
                        <a:spcAft>
                          <a:spcPts val="0"/>
                        </a:spcAft>
                      </a:pPr>
                      <a:r>
                        <a:rPr lang="sl-SI" sz="1400" dirty="0">
                          <a:solidFill>
                            <a:schemeClr val="bg1"/>
                          </a:solidFill>
                          <a:effectLst/>
                        </a:rPr>
                        <a:t>Pogostost testiranja, ocenjevanja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0,46</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1642959436"/>
                  </a:ext>
                </a:extLst>
              </a:tr>
              <a:tr h="477843">
                <a:tc>
                  <a:txBody>
                    <a:bodyPr/>
                    <a:lstStyle/>
                    <a:p>
                      <a:pPr algn="just">
                        <a:lnSpc>
                          <a:spcPct val="150000"/>
                        </a:lnSpc>
                        <a:spcAft>
                          <a:spcPts val="0"/>
                        </a:spcAft>
                      </a:pPr>
                      <a:r>
                        <a:rPr lang="sl-SI" sz="1400" dirty="0">
                          <a:solidFill>
                            <a:schemeClr val="bg1"/>
                          </a:solidFill>
                          <a:effectLst/>
                        </a:rPr>
                        <a:t>Število učencev v razredu</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0,21</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3857835844"/>
                  </a:ext>
                </a:extLst>
              </a:tr>
              <a:tr h="477843">
                <a:tc>
                  <a:txBody>
                    <a:bodyPr/>
                    <a:lstStyle/>
                    <a:p>
                      <a:pPr algn="just">
                        <a:lnSpc>
                          <a:spcPct val="150000"/>
                        </a:lnSpc>
                        <a:spcAft>
                          <a:spcPts val="0"/>
                        </a:spcAft>
                      </a:pPr>
                      <a:r>
                        <a:rPr lang="sl-SI" sz="1400" dirty="0">
                          <a:solidFill>
                            <a:schemeClr val="bg1"/>
                          </a:solidFill>
                          <a:effectLst/>
                        </a:rPr>
                        <a:t>Poučevanje učnih strategij, učenje učenja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dirty="0" smtClean="0">
                          <a:solidFill>
                            <a:schemeClr val="tx2"/>
                          </a:solidFill>
                          <a:effectLst/>
                        </a:rPr>
                        <a:t>0,69</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4173778513"/>
                  </a:ext>
                </a:extLst>
              </a:tr>
              <a:tr h="477843">
                <a:tc>
                  <a:txBody>
                    <a:bodyPr/>
                    <a:lstStyle/>
                    <a:p>
                      <a:pPr algn="just">
                        <a:lnSpc>
                          <a:spcPct val="150000"/>
                        </a:lnSpc>
                        <a:spcAft>
                          <a:spcPts val="0"/>
                        </a:spcAft>
                      </a:pPr>
                      <a:r>
                        <a:rPr lang="sl-SI" sz="1400" dirty="0">
                          <a:solidFill>
                            <a:schemeClr val="bg1"/>
                          </a:solidFill>
                          <a:effectLst/>
                        </a:rPr>
                        <a:t>Financiranje šole, oprema </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0,23</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152202156"/>
                  </a:ext>
                </a:extLst>
              </a:tr>
              <a:tr h="322634">
                <a:tc>
                  <a:txBody>
                    <a:bodyPr/>
                    <a:lstStyle/>
                    <a:p>
                      <a:pPr algn="just">
                        <a:lnSpc>
                          <a:spcPct val="150000"/>
                        </a:lnSpc>
                        <a:spcAft>
                          <a:spcPts val="0"/>
                        </a:spcAft>
                      </a:pPr>
                      <a:r>
                        <a:rPr lang="sl-SI" sz="1400" dirty="0">
                          <a:solidFill>
                            <a:schemeClr val="bg1"/>
                          </a:solidFill>
                          <a:effectLst/>
                        </a:rPr>
                        <a:t>Domače naloge</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0,29</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2424787538"/>
                  </a:ext>
                </a:extLst>
              </a:tr>
              <a:tr h="477843">
                <a:tc>
                  <a:txBody>
                    <a:bodyPr/>
                    <a:lstStyle/>
                    <a:p>
                      <a:pPr algn="just">
                        <a:lnSpc>
                          <a:spcPct val="150000"/>
                        </a:lnSpc>
                        <a:spcAft>
                          <a:spcPts val="0"/>
                        </a:spcAft>
                      </a:pPr>
                      <a:r>
                        <a:rPr lang="sl-SI" sz="1400" dirty="0">
                          <a:solidFill>
                            <a:schemeClr val="bg1"/>
                          </a:solidFill>
                          <a:effectLst/>
                        </a:rPr>
                        <a:t>Pouk s pomočjo računalnika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0,37</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2819760272"/>
                  </a:ext>
                </a:extLst>
              </a:tr>
              <a:tr h="716764">
                <a:tc>
                  <a:txBody>
                    <a:bodyPr/>
                    <a:lstStyle/>
                    <a:p>
                      <a:pPr algn="just">
                        <a:lnSpc>
                          <a:spcPct val="150000"/>
                        </a:lnSpc>
                        <a:spcAft>
                          <a:spcPts val="0"/>
                        </a:spcAft>
                      </a:pPr>
                      <a:r>
                        <a:rPr lang="sl-SI" sz="1400" dirty="0">
                          <a:solidFill>
                            <a:schemeClr val="bg1"/>
                          </a:solidFill>
                          <a:effectLst/>
                        </a:rPr>
                        <a:t>Ravnateljevo vodenje, spremljanje učiteljevega dela</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dirty="0">
                          <a:solidFill>
                            <a:schemeClr val="tx2"/>
                          </a:solidFill>
                          <a:effectLst/>
                        </a:rPr>
                        <a:t>0,74</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3830504477"/>
                  </a:ext>
                </a:extLst>
              </a:tr>
              <a:tr h="477843">
                <a:tc>
                  <a:txBody>
                    <a:bodyPr/>
                    <a:lstStyle/>
                    <a:p>
                      <a:pPr algn="just">
                        <a:lnSpc>
                          <a:spcPct val="150000"/>
                        </a:lnSpc>
                        <a:spcAft>
                          <a:spcPts val="0"/>
                        </a:spcAft>
                      </a:pPr>
                      <a:r>
                        <a:rPr lang="sl-SI" sz="1400" dirty="0">
                          <a:solidFill>
                            <a:schemeClr val="bg1"/>
                          </a:solidFill>
                          <a:effectLst/>
                        </a:rPr>
                        <a:t>Pouk kot reševanje problemov</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a:solidFill>
                            <a:schemeClr val="tx2"/>
                          </a:solidFill>
                          <a:effectLst/>
                        </a:rPr>
                        <a:t>0,61</a:t>
                      </a:r>
                      <a:endParaRPr lang="sl-SI" sz="140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4235825320"/>
                  </a:ext>
                </a:extLst>
              </a:tr>
              <a:tr h="477843">
                <a:tc>
                  <a:txBody>
                    <a:bodyPr/>
                    <a:lstStyle/>
                    <a:p>
                      <a:pPr algn="just">
                        <a:lnSpc>
                          <a:spcPct val="150000"/>
                        </a:lnSpc>
                        <a:spcAft>
                          <a:spcPts val="0"/>
                        </a:spcAft>
                      </a:pPr>
                      <a:r>
                        <a:rPr lang="sl-SI" sz="1400" dirty="0">
                          <a:solidFill>
                            <a:schemeClr val="bg1"/>
                          </a:solidFill>
                          <a:effectLst/>
                        </a:rPr>
                        <a:t>Predznanje, prejšnji učenčevi dosežki</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dirty="0" smtClean="0">
                          <a:solidFill>
                            <a:schemeClr val="tx2"/>
                          </a:solidFill>
                          <a:effectLst/>
                        </a:rPr>
                        <a:t>0,</a:t>
                      </a:r>
                      <a:r>
                        <a:rPr lang="sl-SI" sz="1400" baseline="0" dirty="0" smtClean="0">
                          <a:solidFill>
                            <a:schemeClr val="tx2"/>
                          </a:solidFill>
                          <a:effectLst/>
                        </a:rPr>
                        <a:t> 67</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3035873640"/>
                  </a:ext>
                </a:extLst>
              </a:tr>
              <a:tr h="477843">
                <a:tc>
                  <a:txBody>
                    <a:bodyPr/>
                    <a:lstStyle/>
                    <a:p>
                      <a:pPr algn="just">
                        <a:lnSpc>
                          <a:spcPct val="150000"/>
                        </a:lnSpc>
                        <a:spcAft>
                          <a:spcPts val="0"/>
                        </a:spcAft>
                      </a:pPr>
                      <a:r>
                        <a:rPr lang="sl-SI" sz="1400" dirty="0">
                          <a:solidFill>
                            <a:schemeClr val="bg1"/>
                          </a:solidFill>
                          <a:effectLst/>
                        </a:rPr>
                        <a:t>Strokovno izpopolnjevanje učiteljev</a:t>
                      </a:r>
                      <a:endParaRPr lang="sl-SI" sz="1400" dirty="0">
                        <a:solidFill>
                          <a:schemeClr val="bg1"/>
                        </a:solidFill>
                        <a:effectLst/>
                        <a:latin typeface="Times New Roman" panose="02020603050405020304" pitchFamily="18" charset="0"/>
                        <a:ea typeface="Times New Roman" panose="02020603050405020304" pitchFamily="18" charset="0"/>
                      </a:endParaRPr>
                    </a:p>
                  </a:txBody>
                  <a:tcPr marL="68570" marR="68570" marT="0" marB="0"/>
                </a:tc>
                <a:tc>
                  <a:txBody>
                    <a:bodyPr/>
                    <a:lstStyle/>
                    <a:p>
                      <a:pPr algn="just">
                        <a:lnSpc>
                          <a:spcPct val="150000"/>
                        </a:lnSpc>
                        <a:spcAft>
                          <a:spcPts val="0"/>
                        </a:spcAft>
                      </a:pPr>
                      <a:r>
                        <a:rPr lang="sl-SI" sz="1400" dirty="0">
                          <a:solidFill>
                            <a:schemeClr val="tx2"/>
                          </a:solidFill>
                          <a:effectLst/>
                        </a:rPr>
                        <a:t>0,62</a:t>
                      </a:r>
                      <a:endParaRPr lang="sl-SI" sz="1400" dirty="0">
                        <a:solidFill>
                          <a:schemeClr val="tx2"/>
                        </a:solidFill>
                        <a:effectLst/>
                        <a:latin typeface="Times New Roman" panose="02020603050405020304" pitchFamily="18" charset="0"/>
                        <a:ea typeface="Times New Roman" panose="02020603050405020304" pitchFamily="18" charset="0"/>
                      </a:endParaRPr>
                    </a:p>
                  </a:txBody>
                  <a:tcPr marL="68570" marR="68570" marT="0" marB="0"/>
                </a:tc>
                <a:extLst>
                  <a:ext uri="{0D108BD9-81ED-4DB2-BD59-A6C34878D82A}">
                    <a16:rowId xmlns:a16="http://schemas.microsoft.com/office/drawing/2014/main" val="1697357982"/>
                  </a:ext>
                </a:extLst>
              </a:tr>
            </a:tbl>
          </a:graphicData>
        </a:graphic>
      </p:graphicFrame>
    </p:spTree>
    <p:extLst>
      <p:ext uri="{BB962C8B-B14F-4D97-AF65-F5344CB8AC3E}">
        <p14:creationId xmlns:p14="http://schemas.microsoft.com/office/powerpoint/2010/main" val="271969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ka 2"/>
          <p:cNvPicPr>
            <a:picLocks noChangeAspect="1"/>
          </p:cNvPicPr>
          <p:nvPr/>
        </p:nvPicPr>
        <p:blipFill>
          <a:blip r:embed="rId3"/>
          <a:stretch>
            <a:fillRect/>
          </a:stretch>
        </p:blipFill>
        <p:spPr>
          <a:xfrm>
            <a:off x="3572653" y="128588"/>
            <a:ext cx="4907800" cy="6729412"/>
          </a:xfrm>
          <a:prstGeom prst="rect">
            <a:avLst/>
          </a:prstGeom>
        </p:spPr>
      </p:pic>
    </p:spTree>
    <p:extLst>
      <p:ext uri="{BB962C8B-B14F-4D97-AF65-F5344CB8AC3E}">
        <p14:creationId xmlns:p14="http://schemas.microsoft.com/office/powerpoint/2010/main" val="173409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Ograda besedila 2"/>
          <p:cNvSpPr>
            <a:spLocks noGrp="1"/>
          </p:cNvSpPr>
          <p:nvPr>
            <p:ph type="body" idx="1"/>
          </p:nvPr>
        </p:nvSpPr>
        <p:spPr>
          <a:xfrm>
            <a:off x="51106" y="5485971"/>
            <a:ext cx="5049521" cy="709945"/>
          </a:xfrm>
        </p:spPr>
        <p:txBody>
          <a:bodyPr>
            <a:noAutofit/>
          </a:bodyPr>
          <a:lstStyle/>
          <a:p>
            <a:pPr marL="0" indent="0">
              <a:spcBef>
                <a:spcPct val="0"/>
              </a:spcBef>
              <a:buNone/>
            </a:pPr>
            <a:r>
              <a:rPr lang="sl-SI" sz="2000" b="1" dirty="0">
                <a:latin typeface="Arial" panose="020B0604020202020204" pitchFamily="34" charset="0"/>
                <a:cs typeface="Arial" panose="020B0604020202020204" pitchFamily="34" charset="0"/>
              </a:rPr>
              <a:t>Napake</a:t>
            </a:r>
            <a:r>
              <a:rPr lang="sl-SI" sz="2000" dirty="0">
                <a:latin typeface="Arial" panose="020B0604020202020204" pitchFamily="34" charset="0"/>
                <a:cs typeface="Arial" panose="020B0604020202020204" pitchFamily="34" charset="0"/>
              </a:rPr>
              <a:t> </a:t>
            </a:r>
            <a:r>
              <a:rPr lang="sl-SI" sz="2000" dirty="0" smtClean="0">
                <a:latin typeface="Arial" panose="020B0604020202020204" pitchFamily="34" charset="0"/>
                <a:cs typeface="Arial" panose="020B0604020202020204" pitchFamily="34" charset="0"/>
              </a:rPr>
              <a:t>(pomanjkljivosti) so </a:t>
            </a:r>
            <a:r>
              <a:rPr lang="sl-SI" sz="2000" dirty="0">
                <a:latin typeface="Arial" panose="020B0604020202020204" pitchFamily="34" charset="0"/>
                <a:cs typeface="Arial" panose="020B0604020202020204" pitchFamily="34" charset="0"/>
              </a:rPr>
              <a:t>priložnost za </a:t>
            </a:r>
            <a:r>
              <a:rPr lang="sl-SI" sz="2000" dirty="0" smtClean="0">
                <a:latin typeface="Arial" panose="020B0604020202020204" pitchFamily="34" charset="0"/>
                <a:cs typeface="Arial" panose="020B0604020202020204" pitchFamily="34" charset="0"/>
              </a:rPr>
              <a:t>učenje, izzivi za nadaljnje izboljševanje.</a:t>
            </a:r>
            <a:endParaRPr lang="sl-SI" altLang="sl-SI" sz="2000" b="1" dirty="0">
              <a:latin typeface="Arial" panose="020B0604020202020204" pitchFamily="34" charset="0"/>
              <a:cs typeface="Arial" panose="020B0604020202020204" pitchFamily="34" charset="0"/>
            </a:endParaRPr>
          </a:p>
        </p:txBody>
      </p:sp>
      <p:sp>
        <p:nvSpPr>
          <p:cNvPr id="23557" name="PoljeZBesedilom 2"/>
          <p:cNvSpPr txBox="1">
            <a:spLocks noChangeArrowheads="1"/>
          </p:cNvSpPr>
          <p:nvPr/>
        </p:nvSpPr>
        <p:spPr bwMode="auto">
          <a:xfrm>
            <a:off x="110537" y="1096794"/>
            <a:ext cx="461372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sl-SI" sz="2000" b="1" dirty="0" smtClean="0">
                <a:cs typeface="Arial" panose="020B0604020202020204" pitchFamily="34" charset="0"/>
              </a:rPr>
              <a:t>V šoli se učimo</a:t>
            </a:r>
            <a:r>
              <a:rPr lang="sl-SI" sz="2000" dirty="0" smtClean="0">
                <a:cs typeface="Arial" panose="020B0604020202020204" pitchFamily="34" charset="0"/>
              </a:rPr>
              <a:t>; </a:t>
            </a:r>
            <a:r>
              <a:rPr lang="sl-SI" sz="2000" dirty="0">
                <a:cs typeface="Arial" panose="020B0604020202020204" pitchFamily="34" charset="0"/>
              </a:rPr>
              <a:t>č</a:t>
            </a:r>
            <a:r>
              <a:rPr lang="sl-SI" sz="2000" dirty="0" smtClean="0">
                <a:cs typeface="Arial" panose="020B0604020202020204" pitchFamily="34" charset="0"/>
              </a:rPr>
              <a:t>as </a:t>
            </a:r>
            <a:r>
              <a:rPr lang="sl-SI" sz="2000" dirty="0">
                <a:cs typeface="Arial" panose="020B0604020202020204" pitchFamily="34" charset="0"/>
              </a:rPr>
              <a:t>v šoli je potrebno maksimalno </a:t>
            </a:r>
            <a:r>
              <a:rPr lang="sl-SI" sz="2000" dirty="0" smtClean="0">
                <a:cs typeface="Arial" panose="020B0604020202020204" pitchFamily="34" charset="0"/>
              </a:rPr>
              <a:t>izkoristiti za učenje. </a:t>
            </a:r>
            <a:endParaRPr lang="sl-SI" altLang="sl-SI" sz="2000" b="1" dirty="0">
              <a:cs typeface="Arial" panose="020B0604020202020204" pitchFamily="34" charset="0"/>
            </a:endParaRPr>
          </a:p>
        </p:txBody>
      </p:sp>
      <p:sp>
        <p:nvSpPr>
          <p:cNvPr id="23558" name="PoljeZBesedilom 3"/>
          <p:cNvSpPr txBox="1">
            <a:spLocks noChangeArrowheads="1"/>
          </p:cNvSpPr>
          <p:nvPr/>
        </p:nvSpPr>
        <p:spPr bwMode="auto">
          <a:xfrm>
            <a:off x="6169271" y="1097949"/>
            <a:ext cx="57853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None/>
            </a:pPr>
            <a:r>
              <a:rPr lang="sl-SI" sz="2000" dirty="0">
                <a:cs typeface="Arial" panose="020B0604020202020204" pitchFamily="34" charset="0"/>
              </a:rPr>
              <a:t>Stalna </a:t>
            </a:r>
            <a:r>
              <a:rPr lang="sl-SI" sz="2000" b="1" dirty="0">
                <a:cs typeface="Arial" panose="020B0604020202020204" pitchFamily="34" charset="0"/>
              </a:rPr>
              <a:t>aktivnost</a:t>
            </a:r>
            <a:r>
              <a:rPr lang="sl-SI" sz="2000" dirty="0">
                <a:cs typeface="Arial" panose="020B0604020202020204" pitchFamily="34" charset="0"/>
              </a:rPr>
              <a:t> (zlasti miselna</a:t>
            </a:r>
            <a:r>
              <a:rPr lang="sl-SI" sz="2000" dirty="0" smtClean="0">
                <a:cs typeface="Arial" panose="020B0604020202020204" pitchFamily="34" charset="0"/>
              </a:rPr>
              <a:t>) pri pouku. Pestrost učnih oblik in metod v </a:t>
            </a:r>
            <a:r>
              <a:rPr lang="sl-SI" sz="2000" dirty="0">
                <a:cs typeface="Arial" panose="020B0604020202020204" pitchFamily="34" charset="0"/>
              </a:rPr>
              <a:t>vseh fazah pouku</a:t>
            </a:r>
            <a:r>
              <a:rPr lang="sl-SI" sz="2000" dirty="0" smtClean="0">
                <a:cs typeface="Arial" panose="020B0604020202020204" pitchFamily="34" charset="0"/>
              </a:rPr>
              <a:t>. </a:t>
            </a:r>
            <a:endParaRPr lang="sl-SI" altLang="sl-SI" sz="2000" b="1" dirty="0">
              <a:cs typeface="Arial" panose="020B0604020202020204" pitchFamily="34" charset="0"/>
            </a:endParaRPr>
          </a:p>
        </p:txBody>
      </p:sp>
      <p:sp>
        <p:nvSpPr>
          <p:cNvPr id="6" name="Puščica dol 5"/>
          <p:cNvSpPr/>
          <p:nvPr/>
        </p:nvSpPr>
        <p:spPr>
          <a:xfrm rot="16200000">
            <a:off x="5039612" y="1109511"/>
            <a:ext cx="514038" cy="63712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p>
        </p:txBody>
      </p:sp>
      <p:sp>
        <p:nvSpPr>
          <p:cNvPr id="14346" name="PoljeZBesedilom 6"/>
          <p:cNvSpPr txBox="1">
            <a:spLocks noChangeArrowheads="1"/>
          </p:cNvSpPr>
          <p:nvPr/>
        </p:nvSpPr>
        <p:spPr bwMode="auto">
          <a:xfrm>
            <a:off x="110537" y="-41072"/>
            <a:ext cx="599132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sz="2800" dirty="0" smtClean="0"/>
              <a:t>Kaj je pomembno, da učenci vedo in razumejo?</a:t>
            </a:r>
          </a:p>
        </p:txBody>
      </p:sp>
      <p:sp>
        <p:nvSpPr>
          <p:cNvPr id="12" name="PoljeZBesedilom 2"/>
          <p:cNvSpPr txBox="1">
            <a:spLocks noChangeArrowheads="1"/>
          </p:cNvSpPr>
          <p:nvPr/>
        </p:nvSpPr>
        <p:spPr bwMode="auto">
          <a:xfrm>
            <a:off x="69631" y="3306779"/>
            <a:ext cx="30635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sl-SI" altLang="sl-SI" sz="2000" b="1" dirty="0" smtClean="0">
                <a:cs typeface="Arial" panose="020B0604020202020204" pitchFamily="34" charset="0"/>
              </a:rPr>
              <a:t>Lahko vplivam </a:t>
            </a:r>
            <a:r>
              <a:rPr lang="sl-SI" altLang="sl-SI" sz="2000" dirty="0" smtClean="0">
                <a:cs typeface="Arial" panose="020B0604020202020204" pitchFamily="34" charset="0"/>
              </a:rPr>
              <a:t>na </a:t>
            </a:r>
          </a:p>
          <a:p>
            <a:pPr>
              <a:spcBef>
                <a:spcPct val="0"/>
              </a:spcBef>
              <a:buFontTx/>
              <a:buNone/>
            </a:pPr>
            <a:r>
              <a:rPr lang="sl-SI" altLang="sl-SI" sz="2000" dirty="0" smtClean="0">
                <a:cs typeface="Arial" panose="020B0604020202020204" pitchFamily="34" charset="0"/>
              </a:rPr>
              <a:t>svoje učenje in dosežke.</a:t>
            </a:r>
            <a:endParaRPr lang="sl-SI" altLang="sl-SI" sz="2000" dirty="0">
              <a:cs typeface="Arial" panose="020B0604020202020204" pitchFamily="34" charset="0"/>
            </a:endParaRPr>
          </a:p>
        </p:txBody>
      </p:sp>
      <p:sp>
        <p:nvSpPr>
          <p:cNvPr id="13" name="PoljeZBesedilom 3"/>
          <p:cNvSpPr txBox="1">
            <a:spLocks noChangeArrowheads="1"/>
          </p:cNvSpPr>
          <p:nvPr/>
        </p:nvSpPr>
        <p:spPr bwMode="auto">
          <a:xfrm>
            <a:off x="6154614" y="2883364"/>
            <a:ext cx="609013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sl-SI" altLang="sl-SI" sz="2000" b="1" dirty="0">
                <a:cs typeface="Arial" panose="020B0604020202020204" pitchFamily="34" charset="0"/>
              </a:rPr>
              <a:t>S</a:t>
            </a:r>
            <a:r>
              <a:rPr lang="sl-SI" altLang="sl-SI" sz="2000" b="1" dirty="0" smtClean="0">
                <a:cs typeface="Arial" panose="020B0604020202020204" pitchFamily="34" charset="0"/>
              </a:rPr>
              <a:t>istematično in načrtno </a:t>
            </a:r>
            <a:r>
              <a:rPr lang="sl-SI" altLang="sl-SI" sz="2000" dirty="0" smtClean="0">
                <a:cs typeface="Arial" panose="020B0604020202020204" pitchFamily="34" charset="0"/>
              </a:rPr>
              <a:t>razvijanje</a:t>
            </a:r>
            <a:r>
              <a:rPr lang="sl-SI" altLang="sl-SI" sz="2000" b="1" dirty="0" smtClean="0">
                <a:cs typeface="Arial" panose="020B0604020202020204" pitchFamily="34" charset="0"/>
              </a:rPr>
              <a:t> </a:t>
            </a:r>
            <a:r>
              <a:rPr lang="sl-SI" sz="2000" dirty="0" smtClean="0">
                <a:cs typeface="Arial" panose="020B0604020202020204" pitchFamily="34" charset="0"/>
              </a:rPr>
              <a:t>samorefleksije, samoevalvacije; navajanje na samokontrolo </a:t>
            </a:r>
            <a:r>
              <a:rPr lang="sl-SI" sz="2000" dirty="0">
                <a:cs typeface="Arial" panose="020B0604020202020204" pitchFamily="34" charset="0"/>
              </a:rPr>
              <a:t>in </a:t>
            </a:r>
            <a:r>
              <a:rPr lang="sl-SI" sz="2000" dirty="0" smtClean="0">
                <a:cs typeface="Arial" panose="020B0604020202020204" pitchFamily="34" charset="0"/>
              </a:rPr>
              <a:t>prevzemanje </a:t>
            </a:r>
            <a:r>
              <a:rPr lang="sl-SI" sz="2000" dirty="0">
                <a:cs typeface="Arial" panose="020B0604020202020204" pitchFamily="34" charset="0"/>
              </a:rPr>
              <a:t>odgovornosti za lastno učenje</a:t>
            </a:r>
            <a:r>
              <a:rPr lang="sl-SI" sz="2000" dirty="0" smtClean="0">
                <a:cs typeface="Arial" panose="020B0604020202020204" pitchFamily="34" charset="0"/>
              </a:rPr>
              <a:t>.</a:t>
            </a:r>
          </a:p>
          <a:p>
            <a:pPr algn="ctr">
              <a:spcBef>
                <a:spcPct val="0"/>
              </a:spcBef>
              <a:buFontTx/>
              <a:buNone/>
            </a:pPr>
            <a:endParaRPr lang="sl-SI" altLang="sl-SI" sz="2000" b="1" dirty="0">
              <a:cs typeface="Arial" panose="020B0604020202020204" pitchFamily="34" charset="0"/>
            </a:endParaRPr>
          </a:p>
        </p:txBody>
      </p:sp>
      <p:sp>
        <p:nvSpPr>
          <p:cNvPr id="3" name="PoljeZBesedilom 2"/>
          <p:cNvSpPr txBox="1"/>
          <p:nvPr/>
        </p:nvSpPr>
        <p:spPr>
          <a:xfrm>
            <a:off x="6101863" y="5461705"/>
            <a:ext cx="5920154" cy="707886"/>
          </a:xfrm>
          <a:prstGeom prst="rect">
            <a:avLst/>
          </a:prstGeom>
          <a:noFill/>
        </p:spPr>
        <p:txBody>
          <a:bodyPr wrap="square" rtlCol="0">
            <a:spAutoFit/>
          </a:bodyPr>
          <a:lstStyle/>
          <a:p>
            <a:r>
              <a:rPr lang="sl-SI" sz="2000" b="1" dirty="0" smtClean="0">
                <a:latin typeface="Arial" panose="020B0604020202020204" pitchFamily="34" charset="0"/>
                <a:cs typeface="Arial" panose="020B0604020202020204" pitchFamily="34" charset="0"/>
              </a:rPr>
              <a:t>Povratna informacija</a:t>
            </a:r>
            <a:r>
              <a:rPr lang="sl-SI" sz="2000" dirty="0" smtClean="0">
                <a:latin typeface="Arial" panose="020B0604020202020204" pitchFamily="34" charset="0"/>
                <a:cs typeface="Arial" panose="020B0604020202020204" pitchFamily="34" charset="0"/>
              </a:rPr>
              <a:t>, ki usmerja/omogoča stalno izboljševanje in krepitev občutka ZMOREM.</a:t>
            </a:r>
            <a:endParaRPr lang="sl-SI" sz="2000" dirty="0">
              <a:latin typeface="Arial" panose="020B0604020202020204" pitchFamily="34" charset="0"/>
              <a:cs typeface="Arial" panose="020B0604020202020204" pitchFamily="34" charset="0"/>
            </a:endParaRPr>
          </a:p>
        </p:txBody>
      </p:sp>
      <p:sp>
        <p:nvSpPr>
          <p:cNvPr id="4" name="PoljeZBesedilom 3"/>
          <p:cNvSpPr txBox="1"/>
          <p:nvPr/>
        </p:nvSpPr>
        <p:spPr>
          <a:xfrm>
            <a:off x="51106" y="4496406"/>
            <a:ext cx="4401207" cy="400110"/>
          </a:xfrm>
          <a:prstGeom prst="rect">
            <a:avLst/>
          </a:prstGeom>
          <a:noFill/>
        </p:spPr>
        <p:txBody>
          <a:bodyPr wrap="square" rtlCol="0">
            <a:spAutoFit/>
          </a:bodyPr>
          <a:lstStyle/>
          <a:p>
            <a:r>
              <a:rPr lang="sl-SI" sz="2000" b="1" dirty="0">
                <a:latin typeface="Arial" panose="020B0604020202020204" pitchFamily="34" charset="0"/>
                <a:cs typeface="Arial" panose="020B0604020202020204" pitchFamily="34" charset="0"/>
              </a:rPr>
              <a:t>Skupaj</a:t>
            </a:r>
            <a:r>
              <a:rPr lang="sl-SI" sz="2000" dirty="0">
                <a:latin typeface="Arial" panose="020B0604020202020204" pitchFamily="34" charset="0"/>
                <a:cs typeface="Arial" panose="020B0604020202020204" pitchFamily="34" charset="0"/>
              </a:rPr>
              <a:t> se naučimo </a:t>
            </a:r>
            <a:r>
              <a:rPr lang="sl-SI" sz="2000" dirty="0" smtClean="0">
                <a:latin typeface="Arial" panose="020B0604020202020204" pitchFamily="34" charset="0"/>
                <a:cs typeface="Arial" panose="020B0604020202020204" pitchFamily="34" charset="0"/>
              </a:rPr>
              <a:t>(zmoremo) več.</a:t>
            </a:r>
            <a:endParaRPr lang="sl-SI" sz="2000" dirty="0">
              <a:latin typeface="Arial" panose="020B0604020202020204" pitchFamily="34" charset="0"/>
              <a:cs typeface="Arial" panose="020B0604020202020204" pitchFamily="34" charset="0"/>
            </a:endParaRPr>
          </a:p>
        </p:txBody>
      </p:sp>
      <p:sp>
        <p:nvSpPr>
          <p:cNvPr id="21" name="PoljeZBesedilom 20"/>
          <p:cNvSpPr txBox="1"/>
          <p:nvPr/>
        </p:nvSpPr>
        <p:spPr>
          <a:xfrm>
            <a:off x="6101863" y="4322193"/>
            <a:ext cx="5920154" cy="1015663"/>
          </a:xfrm>
          <a:prstGeom prst="rect">
            <a:avLst/>
          </a:prstGeom>
          <a:noFill/>
        </p:spPr>
        <p:txBody>
          <a:bodyPr wrap="square" rtlCol="0">
            <a:spAutoFit/>
          </a:bodyPr>
          <a:lstStyle/>
          <a:p>
            <a:r>
              <a:rPr lang="sl-SI" sz="2000" dirty="0" smtClean="0">
                <a:latin typeface="Arial" panose="020B0604020202020204" pitchFamily="34" charset="0"/>
                <a:cs typeface="Arial" panose="020B0604020202020204" pitchFamily="34" charset="0"/>
              </a:rPr>
              <a:t>Omogočanje </a:t>
            </a:r>
            <a:r>
              <a:rPr lang="sl-SI" sz="2000" b="1" dirty="0" err="1" smtClean="0">
                <a:latin typeface="Arial" panose="020B0604020202020204" pitchFamily="34" charset="0"/>
                <a:cs typeface="Arial" panose="020B0604020202020204" pitchFamily="34" charset="0"/>
              </a:rPr>
              <a:t>medvrstniškega</a:t>
            </a:r>
            <a:r>
              <a:rPr lang="sl-SI" sz="2000" b="1" dirty="0" smtClean="0">
                <a:latin typeface="Arial" panose="020B0604020202020204" pitchFamily="34" charset="0"/>
                <a:cs typeface="Arial" panose="020B0604020202020204" pitchFamily="34" charset="0"/>
              </a:rPr>
              <a:t> učenja </a:t>
            </a:r>
            <a:r>
              <a:rPr lang="sl-SI" sz="2000" dirty="0" smtClean="0">
                <a:latin typeface="Arial" panose="020B0604020202020204" pitchFamily="34" charset="0"/>
                <a:cs typeface="Arial" panose="020B0604020202020204" pitchFamily="34" charset="0"/>
              </a:rPr>
              <a:t>(sodelovalno učenje) in </a:t>
            </a:r>
            <a:r>
              <a:rPr lang="sl-SI" sz="2000" dirty="0" err="1" smtClean="0">
                <a:latin typeface="Arial" panose="020B0604020202020204" pitchFamily="34" charset="0"/>
                <a:cs typeface="Arial" panose="020B0604020202020204" pitchFamily="34" charset="0"/>
              </a:rPr>
              <a:t>medvrstniške</a:t>
            </a:r>
            <a:r>
              <a:rPr lang="sl-SI" sz="2000" dirty="0" smtClean="0">
                <a:latin typeface="Arial" panose="020B0604020202020204" pitchFamily="34" charset="0"/>
                <a:cs typeface="Arial" panose="020B0604020202020204" pitchFamily="34" charset="0"/>
              </a:rPr>
              <a:t> povratne informacije.</a:t>
            </a:r>
            <a:endParaRPr lang="sl-SI" sz="2000" dirty="0">
              <a:latin typeface="Arial" panose="020B0604020202020204" pitchFamily="34" charset="0"/>
              <a:cs typeface="Arial" panose="020B0604020202020204" pitchFamily="34" charset="0"/>
            </a:endParaRPr>
          </a:p>
        </p:txBody>
      </p:sp>
      <p:sp>
        <p:nvSpPr>
          <p:cNvPr id="9" name="PoljeZBesedilom 8"/>
          <p:cNvSpPr txBox="1"/>
          <p:nvPr/>
        </p:nvSpPr>
        <p:spPr>
          <a:xfrm>
            <a:off x="51106" y="2243711"/>
            <a:ext cx="2291387" cy="1015663"/>
          </a:xfrm>
          <a:prstGeom prst="rect">
            <a:avLst/>
          </a:prstGeom>
          <a:noFill/>
        </p:spPr>
        <p:txBody>
          <a:bodyPr wrap="square" rtlCol="0">
            <a:spAutoFit/>
          </a:bodyPr>
          <a:lstStyle/>
          <a:p>
            <a:r>
              <a:rPr lang="sl-SI" sz="2000" b="1" dirty="0" smtClean="0">
                <a:latin typeface="Arial" panose="020B0604020202020204" pitchFamily="34" charset="0"/>
                <a:cs typeface="Arial" panose="020B0604020202020204" pitchFamily="34" charset="0"/>
              </a:rPr>
              <a:t>Vem</a:t>
            </a:r>
            <a:r>
              <a:rPr lang="sl-SI" sz="2000" dirty="0" smtClean="0">
                <a:latin typeface="Arial" panose="020B0604020202020204" pitchFamily="34" charset="0"/>
                <a:cs typeface="Arial" panose="020B0604020202020204" pitchFamily="34" charset="0"/>
              </a:rPr>
              <a:t> </a:t>
            </a:r>
            <a:r>
              <a:rPr lang="sl-SI" sz="2000" b="1" dirty="0" smtClean="0">
                <a:latin typeface="Arial" panose="020B0604020202020204" pitchFamily="34" charset="0"/>
                <a:cs typeface="Arial" panose="020B0604020202020204" pitchFamily="34" charset="0"/>
              </a:rPr>
              <a:t>kaj se učim, zakaj in kje bom to uporabil.</a:t>
            </a:r>
            <a:endParaRPr lang="sl-SI" sz="2000" b="1" dirty="0">
              <a:latin typeface="Arial" panose="020B0604020202020204" pitchFamily="34" charset="0"/>
              <a:cs typeface="Arial" panose="020B0604020202020204" pitchFamily="34" charset="0"/>
            </a:endParaRPr>
          </a:p>
        </p:txBody>
      </p:sp>
      <p:sp>
        <p:nvSpPr>
          <p:cNvPr id="10" name="PoljeZBesedilom 9"/>
          <p:cNvSpPr txBox="1"/>
          <p:nvPr/>
        </p:nvSpPr>
        <p:spPr>
          <a:xfrm>
            <a:off x="6154614" y="2175478"/>
            <a:ext cx="6090138" cy="707886"/>
          </a:xfrm>
          <a:prstGeom prst="rect">
            <a:avLst/>
          </a:prstGeom>
          <a:noFill/>
        </p:spPr>
        <p:txBody>
          <a:bodyPr wrap="square" rtlCol="0">
            <a:spAutoFit/>
          </a:bodyPr>
          <a:lstStyle/>
          <a:p>
            <a:r>
              <a:rPr lang="sl-SI" sz="2000" dirty="0" smtClean="0">
                <a:latin typeface="Arial" panose="020B0604020202020204" pitchFamily="34" charset="0"/>
                <a:cs typeface="Arial" panose="020B0604020202020204" pitchFamily="34" charset="0"/>
              </a:rPr>
              <a:t>Oblikovanje namenov učenja in kriterijev uspešnosti skupaj z učenci.</a:t>
            </a:r>
            <a:endParaRPr lang="sl-SI" sz="2000" dirty="0">
              <a:latin typeface="Arial" panose="020B0604020202020204" pitchFamily="34" charset="0"/>
              <a:cs typeface="Arial" panose="020B0604020202020204" pitchFamily="34" charset="0"/>
            </a:endParaRPr>
          </a:p>
        </p:txBody>
      </p:sp>
      <p:sp>
        <p:nvSpPr>
          <p:cNvPr id="15" name="PoljeZBesedilom 14"/>
          <p:cNvSpPr txBox="1"/>
          <p:nvPr/>
        </p:nvSpPr>
        <p:spPr>
          <a:xfrm>
            <a:off x="3144329" y="2463854"/>
            <a:ext cx="1712618" cy="1323439"/>
          </a:xfrm>
          <a:prstGeom prst="rect">
            <a:avLst/>
          </a:prstGeom>
          <a:noFill/>
        </p:spPr>
        <p:txBody>
          <a:bodyPr wrap="square" rtlCol="0">
            <a:spAutoFit/>
          </a:bodyPr>
          <a:lstStyle/>
          <a:p>
            <a:r>
              <a:rPr lang="sl-SI" sz="2000" b="1" dirty="0" smtClean="0"/>
              <a:t>OZAVEŠČANJE PROCESA LASTNEGA UČENJA</a:t>
            </a:r>
            <a:endParaRPr lang="sl-SI" sz="2000" b="1" dirty="0"/>
          </a:p>
        </p:txBody>
      </p:sp>
      <p:sp>
        <p:nvSpPr>
          <p:cNvPr id="16" name="Desna puščica 15"/>
          <p:cNvSpPr/>
          <p:nvPr/>
        </p:nvSpPr>
        <p:spPr>
          <a:xfrm rot="822616">
            <a:off x="2541318" y="2718817"/>
            <a:ext cx="386599" cy="2564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8" name="Desna puščica 27"/>
          <p:cNvSpPr/>
          <p:nvPr/>
        </p:nvSpPr>
        <p:spPr>
          <a:xfrm rot="20941646">
            <a:off x="2541320" y="3291813"/>
            <a:ext cx="386599" cy="23696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30" name="Puščica dol 29"/>
          <p:cNvSpPr/>
          <p:nvPr/>
        </p:nvSpPr>
        <p:spPr>
          <a:xfrm rot="16200000">
            <a:off x="5039612" y="2920073"/>
            <a:ext cx="514038" cy="63712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p>
        </p:txBody>
      </p:sp>
      <p:sp>
        <p:nvSpPr>
          <p:cNvPr id="31" name="Puščica dol 30"/>
          <p:cNvSpPr/>
          <p:nvPr/>
        </p:nvSpPr>
        <p:spPr>
          <a:xfrm rot="16200000">
            <a:off x="5039612" y="4431762"/>
            <a:ext cx="514038" cy="63712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p>
        </p:txBody>
      </p:sp>
      <p:sp>
        <p:nvSpPr>
          <p:cNvPr id="32" name="Puščica dol 31"/>
          <p:cNvSpPr/>
          <p:nvPr/>
        </p:nvSpPr>
        <p:spPr>
          <a:xfrm rot="16200000">
            <a:off x="5068328" y="5588994"/>
            <a:ext cx="514038" cy="63712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p>
        </p:txBody>
      </p:sp>
      <p:sp>
        <p:nvSpPr>
          <p:cNvPr id="23" name="PoljeZBesedilom 6"/>
          <p:cNvSpPr txBox="1">
            <a:spLocks noChangeArrowheads="1"/>
          </p:cNvSpPr>
          <p:nvPr/>
        </p:nvSpPr>
        <p:spPr bwMode="auto">
          <a:xfrm>
            <a:off x="6269853" y="37329"/>
            <a:ext cx="56847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dirty="0"/>
              <a:t>Kako to </a:t>
            </a:r>
            <a:r>
              <a:rPr lang="sl-SI" dirty="0" smtClean="0"/>
              <a:t>zagotovimo?</a:t>
            </a:r>
          </a:p>
        </p:txBody>
      </p:sp>
      <p:cxnSp>
        <p:nvCxnSpPr>
          <p:cNvPr id="24" name="Raven povezovalnik 23"/>
          <p:cNvCxnSpPr/>
          <p:nvPr/>
        </p:nvCxnSpPr>
        <p:spPr>
          <a:xfrm>
            <a:off x="69631" y="6344031"/>
            <a:ext cx="12052738" cy="3941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PoljeZBesedilom 1"/>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82402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555">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7" grpId="0"/>
      <p:bldP spid="23558" grpId="0"/>
      <p:bldP spid="6" grpId="0" animBg="1"/>
      <p:bldP spid="12" grpId="0"/>
      <p:bldP spid="13" grpId="0"/>
      <p:bldP spid="3" grpId="0"/>
      <p:bldP spid="4" grpId="0"/>
      <p:bldP spid="21" grpId="0"/>
      <p:bldP spid="9" grpId="0"/>
      <p:bldP spid="10" grpId="0"/>
      <p:bldP spid="15" grpId="0"/>
      <p:bldP spid="16" grpId="0" animBg="1"/>
      <p:bldP spid="28" grpId="0" animBg="1"/>
      <p:bldP spid="30" grpId="0" animBg="1"/>
      <p:bldP spid="31"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Ograda besedila 2"/>
          <p:cNvSpPr>
            <a:spLocks noGrp="1"/>
          </p:cNvSpPr>
          <p:nvPr>
            <p:ph type="body" idx="1"/>
          </p:nvPr>
        </p:nvSpPr>
        <p:spPr>
          <a:xfrm>
            <a:off x="1653999" y="4698988"/>
            <a:ext cx="3338512" cy="1148431"/>
          </a:xfrm>
        </p:spPr>
        <p:txBody>
          <a:bodyPr>
            <a:normAutofit fontScale="92500"/>
          </a:bodyPr>
          <a:lstStyle/>
          <a:p>
            <a:pPr marL="0" indent="0" algn="ctr">
              <a:spcBef>
                <a:spcPct val="0"/>
              </a:spcBef>
              <a:buNone/>
            </a:pPr>
            <a:r>
              <a:rPr lang="sl-SI" altLang="sl-SI" sz="2400" b="1" dirty="0"/>
              <a:t>Od utečenega poučevanja </a:t>
            </a:r>
            <a:r>
              <a:rPr lang="sl-SI" altLang="sl-SI" sz="2400" b="1" dirty="0">
                <a:solidFill>
                  <a:srgbClr val="C00000"/>
                </a:solidFill>
              </a:rPr>
              <a:t>celotnega razreda</a:t>
            </a:r>
            <a:r>
              <a:rPr lang="sl-SI" altLang="sl-SI" sz="2400" b="1" dirty="0"/>
              <a:t>, </a:t>
            </a:r>
          </a:p>
        </p:txBody>
      </p:sp>
      <p:sp>
        <p:nvSpPr>
          <p:cNvPr id="23556" name="PoljeZBesedilom 1"/>
          <p:cNvSpPr txBox="1">
            <a:spLocks noChangeArrowheads="1"/>
          </p:cNvSpPr>
          <p:nvPr/>
        </p:nvSpPr>
        <p:spPr bwMode="auto">
          <a:xfrm>
            <a:off x="7367412" y="4901830"/>
            <a:ext cx="36004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altLang="sl-SI" sz="2400" b="1" dirty="0"/>
              <a:t>do videti in poučevati </a:t>
            </a:r>
            <a:r>
              <a:rPr lang="sl-SI" altLang="sl-SI" sz="2400" b="1" dirty="0">
                <a:solidFill>
                  <a:srgbClr val="C00000"/>
                </a:solidFill>
              </a:rPr>
              <a:t>posameznega učenca</a:t>
            </a:r>
            <a:r>
              <a:rPr lang="sl-SI" altLang="sl-SI" sz="2400" b="1" dirty="0"/>
              <a:t>.</a:t>
            </a:r>
          </a:p>
        </p:txBody>
      </p:sp>
      <p:sp>
        <p:nvSpPr>
          <p:cNvPr id="23557" name="PoljeZBesedilom 2"/>
          <p:cNvSpPr txBox="1">
            <a:spLocks noChangeArrowheads="1"/>
          </p:cNvSpPr>
          <p:nvPr/>
        </p:nvSpPr>
        <p:spPr bwMode="auto">
          <a:xfrm>
            <a:off x="1774649" y="1283156"/>
            <a:ext cx="30972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altLang="sl-SI" sz="2400" b="1" dirty="0"/>
              <a:t>Od: kaj </a:t>
            </a:r>
            <a:r>
              <a:rPr lang="sl-SI" altLang="sl-SI" sz="2400" b="1" dirty="0" smtClean="0"/>
              <a:t>bom </a:t>
            </a:r>
            <a:r>
              <a:rPr lang="sl-SI" altLang="sl-SI" sz="2400" b="1" dirty="0"/>
              <a:t>počel </a:t>
            </a:r>
            <a:r>
              <a:rPr lang="sl-SI" altLang="sl-SI" sz="2400" b="1" dirty="0">
                <a:solidFill>
                  <a:srgbClr val="C00000"/>
                </a:solidFill>
              </a:rPr>
              <a:t>učitelj </a:t>
            </a:r>
            <a:r>
              <a:rPr lang="sl-SI" altLang="sl-SI" sz="2400" b="1" dirty="0"/>
              <a:t>v razredu,</a:t>
            </a:r>
          </a:p>
        </p:txBody>
      </p:sp>
      <p:sp>
        <p:nvSpPr>
          <p:cNvPr id="23558" name="PoljeZBesedilom 3"/>
          <p:cNvSpPr txBox="1">
            <a:spLocks noChangeArrowheads="1"/>
          </p:cNvSpPr>
          <p:nvPr/>
        </p:nvSpPr>
        <p:spPr bwMode="auto">
          <a:xfrm>
            <a:off x="7474755" y="1266255"/>
            <a:ext cx="3600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altLang="sl-SI" sz="2400" b="1" dirty="0"/>
              <a:t>do: kaj bodo med poukom počeli (posamezni) </a:t>
            </a:r>
            <a:r>
              <a:rPr lang="sl-SI" altLang="sl-SI" sz="2400" b="1" dirty="0">
                <a:solidFill>
                  <a:srgbClr val="C00000"/>
                </a:solidFill>
              </a:rPr>
              <a:t>učenci</a:t>
            </a:r>
            <a:r>
              <a:rPr lang="sl-SI" altLang="sl-SI" sz="2400" b="1" dirty="0"/>
              <a:t>.</a:t>
            </a:r>
          </a:p>
        </p:txBody>
      </p:sp>
      <p:sp>
        <p:nvSpPr>
          <p:cNvPr id="5" name="Navzdol ukrivljena puščica 4"/>
          <p:cNvSpPr/>
          <p:nvPr/>
        </p:nvSpPr>
        <p:spPr>
          <a:xfrm>
            <a:off x="4806775" y="4827588"/>
            <a:ext cx="2560637" cy="720725"/>
          </a:xfrm>
          <a:prstGeom prst="curved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solidFill>
                <a:schemeClr val="tx1"/>
              </a:solidFill>
            </a:endParaRPr>
          </a:p>
        </p:txBody>
      </p:sp>
      <p:sp>
        <p:nvSpPr>
          <p:cNvPr id="8" name="Navzdol ukrivljena puščica 7"/>
          <p:cNvSpPr/>
          <p:nvPr/>
        </p:nvSpPr>
        <p:spPr>
          <a:xfrm>
            <a:off x="4975843" y="1325680"/>
            <a:ext cx="2560637" cy="719137"/>
          </a:xfrm>
          <a:prstGeom prst="curved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solidFill>
                <a:schemeClr val="tx1"/>
              </a:solidFill>
            </a:endParaRPr>
          </a:p>
        </p:txBody>
      </p:sp>
      <p:sp>
        <p:nvSpPr>
          <p:cNvPr id="14346" name="PoljeZBesedilom 6"/>
          <p:cNvSpPr txBox="1">
            <a:spLocks noChangeArrowheads="1"/>
          </p:cNvSpPr>
          <p:nvPr/>
        </p:nvSpPr>
        <p:spPr bwMode="auto">
          <a:xfrm>
            <a:off x="1653999" y="-71305"/>
            <a:ext cx="930751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dirty="0"/>
              <a:t>Kaj je </a:t>
            </a:r>
            <a:r>
              <a:rPr lang="sl-SI" dirty="0" smtClean="0"/>
              <a:t>drugače (se spremeni) </a:t>
            </a:r>
            <a:r>
              <a:rPr lang="sl-SI" dirty="0"/>
              <a:t>za učitelja? </a:t>
            </a:r>
            <a:endParaRPr lang="sl-SI" dirty="0" smtClean="0"/>
          </a:p>
          <a:p>
            <a:pPr algn="ctr">
              <a:spcBef>
                <a:spcPct val="0"/>
              </a:spcBef>
              <a:buFontTx/>
              <a:buNone/>
            </a:pPr>
            <a:r>
              <a:rPr lang="sl-SI" altLang="sl-SI" b="1" dirty="0" smtClean="0">
                <a:solidFill>
                  <a:srgbClr val="0070C0"/>
                </a:solidFill>
              </a:rPr>
              <a:t>Spremenjen </a:t>
            </a:r>
            <a:r>
              <a:rPr lang="sl-SI" altLang="sl-SI" b="1" dirty="0">
                <a:solidFill>
                  <a:srgbClr val="0070C0"/>
                </a:solidFill>
              </a:rPr>
              <a:t>fokus </a:t>
            </a:r>
            <a:r>
              <a:rPr lang="sl-SI" altLang="sl-SI" b="1" dirty="0" smtClean="0">
                <a:solidFill>
                  <a:srgbClr val="0070C0"/>
                </a:solidFill>
              </a:rPr>
              <a:t>pri </a:t>
            </a:r>
            <a:r>
              <a:rPr lang="sl-SI" altLang="sl-SI" b="1" dirty="0">
                <a:solidFill>
                  <a:srgbClr val="0070C0"/>
                </a:solidFill>
              </a:rPr>
              <a:t>načrtovanju pouka</a:t>
            </a:r>
          </a:p>
        </p:txBody>
      </p:sp>
      <p:sp>
        <p:nvSpPr>
          <p:cNvPr id="12" name="PoljeZBesedilom 2"/>
          <p:cNvSpPr txBox="1">
            <a:spLocks noChangeArrowheads="1"/>
          </p:cNvSpPr>
          <p:nvPr/>
        </p:nvSpPr>
        <p:spPr bwMode="auto">
          <a:xfrm>
            <a:off x="1196290" y="3077609"/>
            <a:ext cx="37210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altLang="sl-SI" sz="2400" b="1" dirty="0"/>
              <a:t>Od: </a:t>
            </a:r>
            <a:r>
              <a:rPr lang="sl-SI" altLang="sl-SI" sz="2400" b="1" dirty="0" smtClean="0">
                <a:solidFill>
                  <a:srgbClr val="C00000"/>
                </a:solidFill>
              </a:rPr>
              <a:t>KAJ</a:t>
            </a:r>
            <a:r>
              <a:rPr lang="sl-SI" altLang="sl-SI" sz="2400" b="1" dirty="0" smtClean="0"/>
              <a:t> bom poučeval- katere </a:t>
            </a:r>
            <a:r>
              <a:rPr lang="sl-SI" altLang="sl-SI" sz="2400" b="1" dirty="0" smtClean="0">
                <a:solidFill>
                  <a:srgbClr val="C00000"/>
                </a:solidFill>
              </a:rPr>
              <a:t>vsebine</a:t>
            </a:r>
            <a:r>
              <a:rPr lang="sl-SI" altLang="sl-SI" sz="2400" b="1" dirty="0" smtClean="0"/>
              <a:t>,</a:t>
            </a:r>
            <a:endParaRPr lang="sl-SI" altLang="sl-SI" sz="2400" b="1" dirty="0"/>
          </a:p>
        </p:txBody>
      </p:sp>
      <p:sp>
        <p:nvSpPr>
          <p:cNvPr id="13" name="PoljeZBesedilom 3"/>
          <p:cNvSpPr txBox="1">
            <a:spLocks noChangeArrowheads="1"/>
          </p:cNvSpPr>
          <p:nvPr/>
        </p:nvSpPr>
        <p:spPr bwMode="auto">
          <a:xfrm>
            <a:off x="6972370" y="2835558"/>
            <a:ext cx="55058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sl-SI" altLang="sl-SI" sz="2400" b="1" dirty="0"/>
              <a:t>do: </a:t>
            </a:r>
            <a:r>
              <a:rPr lang="sl-SI" altLang="sl-SI" sz="2400" b="1" dirty="0" smtClean="0">
                <a:solidFill>
                  <a:srgbClr val="C00000"/>
                </a:solidFill>
              </a:rPr>
              <a:t>KAKO</a:t>
            </a:r>
            <a:r>
              <a:rPr lang="sl-SI" altLang="sl-SI" sz="2400" b="1" dirty="0" smtClean="0"/>
              <a:t> oz. s katerimi dejavnostmi razvijati </a:t>
            </a:r>
            <a:r>
              <a:rPr lang="sl-SI" altLang="sl-SI" sz="2400" b="1" dirty="0" smtClean="0">
                <a:solidFill>
                  <a:srgbClr val="C00000"/>
                </a:solidFill>
              </a:rPr>
              <a:t>procesna znanja</a:t>
            </a:r>
            <a:r>
              <a:rPr lang="sl-SI" altLang="sl-SI" sz="2400" b="1" dirty="0" smtClean="0"/>
              <a:t> (ključne veščine) in zbirati čim več dokazov o učenju. </a:t>
            </a:r>
            <a:endParaRPr lang="sl-SI" altLang="sl-SI" sz="2400" b="1" dirty="0"/>
          </a:p>
        </p:txBody>
      </p:sp>
      <p:sp>
        <p:nvSpPr>
          <p:cNvPr id="14" name="Navzdol ukrivljena puščica 13"/>
          <p:cNvSpPr/>
          <p:nvPr/>
        </p:nvSpPr>
        <p:spPr>
          <a:xfrm>
            <a:off x="4806775" y="3017044"/>
            <a:ext cx="2560637" cy="719137"/>
          </a:xfrm>
          <a:prstGeom prst="curved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sl-SI">
              <a:solidFill>
                <a:schemeClr val="tx1"/>
              </a:solidFill>
            </a:endParaRPr>
          </a:p>
        </p:txBody>
      </p:sp>
      <p:cxnSp>
        <p:nvCxnSpPr>
          <p:cNvPr id="16" name="Raven povezovalnik 15"/>
          <p:cNvCxnSpPr/>
          <p:nvPr/>
        </p:nvCxnSpPr>
        <p:spPr>
          <a:xfrm>
            <a:off x="69631" y="6344031"/>
            <a:ext cx="12052738" cy="39413"/>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Pravokotnik 2"/>
          <p:cNvSpPr/>
          <p:nvPr/>
        </p:nvSpPr>
        <p:spPr>
          <a:xfrm>
            <a:off x="187431" y="6383444"/>
            <a:ext cx="3599062" cy="261610"/>
          </a:xfrm>
          <a:prstGeom prst="rect">
            <a:avLst/>
          </a:prstGeom>
        </p:spPr>
        <p:txBody>
          <a:bodyPr wrap="none">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50138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555">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P spid="23556" grpId="0"/>
      <p:bldP spid="23557" grpId="0"/>
      <p:bldP spid="23558" grpId="0"/>
      <p:bldP spid="5" grpId="0" animBg="1"/>
      <p:bldP spid="8" grpId="0" animBg="1"/>
      <p:bldP spid="12" grpId="0"/>
      <p:bldP spid="13"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a:t>Podpora </a:t>
            </a:r>
            <a:r>
              <a:rPr lang="sl-SI"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36</a:t>
            </a:fld>
            <a:endParaRPr lang="en-US"/>
          </a:p>
        </p:txBody>
      </p:sp>
      <p:sp>
        <p:nvSpPr>
          <p:cNvPr id="3" name="Naslov 2"/>
          <p:cNvSpPr>
            <a:spLocks noGrp="1"/>
          </p:cNvSpPr>
          <p:nvPr>
            <p:ph type="title"/>
          </p:nvPr>
        </p:nvSpPr>
        <p:spPr>
          <a:xfrm>
            <a:off x="609600" y="945856"/>
            <a:ext cx="10972800" cy="4826294"/>
          </a:xfrm>
        </p:spPr>
        <p:txBody>
          <a:bodyPr>
            <a:normAutofit fontScale="90000"/>
          </a:bodyPr>
          <a:lstStyle/>
          <a:p>
            <a:r>
              <a:rPr lang="sl-SI" dirty="0"/>
              <a:t>2. del </a:t>
            </a:r>
            <a:r>
              <a:rPr lang="sl-SI" dirty="0" smtClean="0"/>
              <a:t>seminarja</a:t>
            </a:r>
            <a:br>
              <a:rPr lang="sl-SI" dirty="0" smtClean="0"/>
            </a:br>
            <a:r>
              <a:rPr lang="sl-SI" dirty="0"/>
              <a:t/>
            </a:r>
            <a:br>
              <a:rPr lang="sl-SI" dirty="0"/>
            </a:br>
            <a:r>
              <a:rPr lang="sl-SI" sz="4400" dirty="0" smtClean="0"/>
              <a:t>STROKOVNA PODPORA UČITELJEM PRI NAČRTOVANJU IN IZVAJANJU POUKA (NASTOPI)</a:t>
            </a:r>
            <a:br>
              <a:rPr lang="sl-SI" sz="4400" dirty="0" smtClean="0"/>
            </a:br>
            <a:r>
              <a:rPr lang="sl-SI" dirty="0"/>
              <a:t/>
            </a:r>
            <a:br>
              <a:rPr lang="sl-SI" dirty="0"/>
            </a:br>
            <a:r>
              <a:rPr lang="sl-SI" dirty="0" smtClean="0"/>
              <a:t/>
            </a:r>
            <a:br>
              <a:rPr lang="sl-SI" dirty="0" smtClean="0"/>
            </a:br>
            <a:r>
              <a:rPr lang="sl-SI" dirty="0" smtClean="0"/>
              <a:t/>
            </a:r>
            <a:br>
              <a:rPr lang="sl-SI" dirty="0" smtClean="0"/>
            </a:br>
            <a:r>
              <a:rPr lang="sl-SI" dirty="0"/>
              <a:t/>
            </a:r>
            <a:br>
              <a:rPr lang="sl-SI" dirty="0"/>
            </a:br>
            <a:r>
              <a:rPr lang="sl-SI" b="0" dirty="0" smtClean="0"/>
              <a:t>                         Miriam </a:t>
            </a:r>
            <a:r>
              <a:rPr lang="sl-SI" b="0" dirty="0"/>
              <a:t>Stanonik, Sandra Mršnik, Mariza Skvarč</a:t>
            </a:r>
            <a:br>
              <a:rPr lang="sl-SI" b="0" dirty="0"/>
            </a:br>
            <a:endParaRPr lang="sl-SI" b="0" dirty="0"/>
          </a:p>
        </p:txBody>
      </p:sp>
    </p:spTree>
    <p:extLst>
      <p:ext uri="{BB962C8B-B14F-4D97-AF65-F5344CB8AC3E}">
        <p14:creationId xmlns:p14="http://schemas.microsoft.com/office/powerpoint/2010/main" val="12603572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a:t>Podpora </a:t>
            </a:r>
            <a:r>
              <a:rPr lang="sl-SI"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37</a:t>
            </a:fld>
            <a:endParaRPr lang="en-US"/>
          </a:p>
        </p:txBody>
      </p:sp>
      <p:sp>
        <p:nvSpPr>
          <p:cNvPr id="3" name="Naslov 2"/>
          <p:cNvSpPr>
            <a:spLocks noGrp="1"/>
          </p:cNvSpPr>
          <p:nvPr>
            <p:ph type="title"/>
          </p:nvPr>
        </p:nvSpPr>
        <p:spPr>
          <a:xfrm>
            <a:off x="609600" y="757237"/>
            <a:ext cx="10972800" cy="957263"/>
          </a:xfrm>
        </p:spPr>
        <p:txBody>
          <a:bodyPr>
            <a:normAutofit fontScale="90000"/>
          </a:bodyPr>
          <a:lstStyle/>
          <a:p>
            <a:r>
              <a:rPr lang="sl-SI" sz="4000" dirty="0" smtClean="0"/>
              <a:t>Vsebina</a:t>
            </a:r>
            <a:br>
              <a:rPr lang="sl-SI" sz="4000" dirty="0" smtClean="0"/>
            </a:br>
            <a:r>
              <a:rPr lang="sl-SI" dirty="0"/>
              <a:t/>
            </a:r>
            <a:br>
              <a:rPr lang="sl-SI" dirty="0"/>
            </a:br>
            <a:r>
              <a:rPr lang="sl-SI" dirty="0" smtClean="0"/>
              <a:t/>
            </a:r>
            <a:br>
              <a:rPr lang="sl-SI" dirty="0" smtClean="0"/>
            </a:br>
            <a:r>
              <a:rPr lang="sl-SI" dirty="0"/>
              <a:t/>
            </a:r>
            <a:br>
              <a:rPr lang="sl-SI" dirty="0"/>
            </a:br>
            <a:r>
              <a:rPr lang="sl-SI" dirty="0"/>
              <a:t> </a:t>
            </a:r>
            <a:br>
              <a:rPr lang="sl-SI" dirty="0"/>
            </a:br>
            <a:endParaRPr lang="sl-SI" dirty="0"/>
          </a:p>
        </p:txBody>
      </p:sp>
      <p:sp>
        <p:nvSpPr>
          <p:cNvPr id="6" name="PoljeZBesedilom 5"/>
          <p:cNvSpPr txBox="1"/>
          <p:nvPr/>
        </p:nvSpPr>
        <p:spPr>
          <a:xfrm>
            <a:off x="1415441" y="1556342"/>
            <a:ext cx="10006534" cy="2739211"/>
          </a:xfrm>
          <a:prstGeom prst="rect">
            <a:avLst/>
          </a:prstGeom>
          <a:noFill/>
        </p:spPr>
        <p:txBody>
          <a:bodyPr wrap="square" rtlCol="0">
            <a:spAutoFit/>
          </a:bodyPr>
          <a:lstStyle/>
          <a:p>
            <a:r>
              <a:rPr lang="sl-SI" sz="3200" b="1" dirty="0" smtClean="0">
                <a:solidFill>
                  <a:srgbClr val="007C92"/>
                </a:solidFill>
                <a:latin typeface="+mj-lt"/>
                <a:ea typeface="+mj-ea"/>
                <a:cs typeface="+mj-cs"/>
              </a:rPr>
              <a:t>- </a:t>
            </a:r>
            <a:r>
              <a:rPr lang="sl-SI" sz="2800" dirty="0" smtClean="0">
                <a:solidFill>
                  <a:srgbClr val="007C92"/>
                </a:solidFill>
                <a:latin typeface="+mj-lt"/>
                <a:ea typeface="+mj-ea"/>
                <a:cs typeface="+mj-cs"/>
              </a:rPr>
              <a:t>Proces </a:t>
            </a:r>
            <a:r>
              <a:rPr lang="sl-SI" sz="2800" dirty="0">
                <a:solidFill>
                  <a:srgbClr val="007C92"/>
                </a:solidFill>
                <a:latin typeface="+mj-lt"/>
                <a:ea typeface="+mj-ea"/>
                <a:cs typeface="+mj-cs"/>
              </a:rPr>
              <a:t>načrtovanje pouka; od učnega načrta do sprotne priprave na pouk, vodilna vprašanja pri načrtovanju pouka  </a:t>
            </a:r>
            <a:br>
              <a:rPr lang="sl-SI" sz="2800" dirty="0">
                <a:solidFill>
                  <a:srgbClr val="007C92"/>
                </a:solidFill>
                <a:latin typeface="+mj-lt"/>
                <a:ea typeface="+mj-ea"/>
                <a:cs typeface="+mj-cs"/>
              </a:rPr>
            </a:br>
            <a:r>
              <a:rPr lang="sl-SI" sz="2800" dirty="0" smtClean="0">
                <a:solidFill>
                  <a:srgbClr val="007C92"/>
                </a:solidFill>
                <a:latin typeface="+mj-lt"/>
                <a:ea typeface="+mj-ea"/>
                <a:cs typeface="+mj-cs"/>
              </a:rPr>
              <a:t>- Samorefleksija </a:t>
            </a:r>
            <a:r>
              <a:rPr lang="sl-SI" sz="2800" dirty="0">
                <a:solidFill>
                  <a:srgbClr val="007C92"/>
                </a:solidFill>
                <a:latin typeface="+mj-lt"/>
                <a:ea typeface="+mj-ea"/>
                <a:cs typeface="+mj-cs"/>
              </a:rPr>
              <a:t>poznavanja in uporabe aktivnih metod učenja in </a:t>
            </a:r>
            <a:r>
              <a:rPr lang="sl-SI" sz="2800" dirty="0" smtClean="0">
                <a:solidFill>
                  <a:srgbClr val="007C92"/>
                </a:solidFill>
                <a:latin typeface="+mj-lt"/>
                <a:ea typeface="+mj-ea"/>
                <a:cs typeface="+mj-cs"/>
              </a:rPr>
              <a:t>     poučevanja</a:t>
            </a:r>
            <a:r>
              <a:rPr lang="sl-SI" sz="2800" dirty="0">
                <a:solidFill>
                  <a:srgbClr val="007C92"/>
                </a:solidFill>
                <a:latin typeface="+mj-lt"/>
                <a:ea typeface="+mj-ea"/>
                <a:cs typeface="+mj-cs"/>
              </a:rPr>
              <a:t>  </a:t>
            </a:r>
            <a:br>
              <a:rPr lang="sl-SI" sz="2800" dirty="0">
                <a:solidFill>
                  <a:srgbClr val="007C92"/>
                </a:solidFill>
                <a:latin typeface="+mj-lt"/>
                <a:ea typeface="+mj-ea"/>
                <a:cs typeface="+mj-cs"/>
              </a:rPr>
            </a:br>
            <a:r>
              <a:rPr lang="sl-SI" sz="2800" dirty="0">
                <a:solidFill>
                  <a:srgbClr val="007C92"/>
                </a:solidFill>
                <a:latin typeface="+mj-lt"/>
                <a:ea typeface="+mj-ea"/>
                <a:cs typeface="+mj-cs"/>
              </a:rPr>
              <a:t>- Kako slišati glas učenca v razredu </a:t>
            </a:r>
            <a:br>
              <a:rPr lang="sl-SI" sz="2800" dirty="0">
                <a:solidFill>
                  <a:srgbClr val="007C92"/>
                </a:solidFill>
                <a:latin typeface="+mj-lt"/>
                <a:ea typeface="+mj-ea"/>
                <a:cs typeface="+mj-cs"/>
              </a:rPr>
            </a:br>
            <a:r>
              <a:rPr lang="sl-SI" sz="2800" dirty="0">
                <a:solidFill>
                  <a:srgbClr val="007C92"/>
                </a:solidFill>
                <a:latin typeface="+mj-lt"/>
                <a:ea typeface="+mj-ea"/>
                <a:cs typeface="+mj-cs"/>
              </a:rPr>
              <a:t>- Moč učnega pogovora in pomen vprašanj v učnem procesu</a:t>
            </a:r>
          </a:p>
        </p:txBody>
      </p:sp>
    </p:spTree>
    <p:extLst>
      <p:ext uri="{BB962C8B-B14F-4D97-AF65-F5344CB8AC3E}">
        <p14:creationId xmlns:p14="http://schemas.microsoft.com/office/powerpoint/2010/main" val="3687746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38</a:t>
            </a:fld>
            <a:endParaRPr lang="en-US"/>
          </a:p>
        </p:txBody>
      </p:sp>
      <p:pic>
        <p:nvPicPr>
          <p:cNvPr id="6" name="Slika 4" descr="Slika, ki vsebuje besede besedilo&#10;&#10;Opis je samodejno ustvarjen">
            <a:extLst>
              <a:ext uri="{FF2B5EF4-FFF2-40B4-BE49-F238E27FC236}">
                <a16:creationId xmlns:a16="http://schemas.microsoft.com/office/drawing/2014/main" id="{A847EC28-B430-BF7F-74E5-31BC368FE9FF}"/>
              </a:ext>
            </a:extLst>
          </p:cNvPr>
          <p:cNvPicPr>
            <a:picLocks noChangeAspect="1"/>
          </p:cNvPicPr>
          <p:nvPr/>
        </p:nvPicPr>
        <p:blipFill>
          <a:blip r:embed="rId3"/>
          <a:stretch>
            <a:fillRect/>
          </a:stretch>
        </p:blipFill>
        <p:spPr>
          <a:xfrm>
            <a:off x="456747" y="945855"/>
            <a:ext cx="5854699" cy="4001629"/>
          </a:xfrm>
          <a:prstGeom prst="rect">
            <a:avLst/>
          </a:prstGeom>
        </p:spPr>
      </p:pic>
      <p:sp>
        <p:nvSpPr>
          <p:cNvPr id="8" name="Označba mesta vsebine 2"/>
          <p:cNvSpPr txBox="1">
            <a:spLocks/>
          </p:cNvSpPr>
          <p:nvPr/>
        </p:nvSpPr>
        <p:spPr>
          <a:xfrm>
            <a:off x="7535824" y="2441912"/>
            <a:ext cx="4046576" cy="29444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sl-SI" sz="2800" b="0" i="0" u="none" strike="noStrike" kern="1200" cap="none" spc="0" normalizeH="0" baseline="0" noProof="0" dirty="0" smtClean="0">
                <a:ln>
                  <a:noFill/>
                </a:ln>
                <a:solidFill>
                  <a:srgbClr val="FF0000"/>
                </a:solidFill>
                <a:effectLst/>
                <a:uLnTx/>
                <a:uFillTx/>
                <a:latin typeface="Calibri" panose="020F0502020204030204" pitchFamily="34" charset="0"/>
                <a:cs typeface="Calibri" panose="020F0502020204030204" pitchFamily="34" charset="0"/>
              </a:rPr>
              <a:t>Načrtovanje in poučevanje (kaj vpliva na obetavno poučevalno prakso).</a:t>
            </a:r>
            <a:endParaRPr kumimoji="0" lang="sl-SI" sz="2800" b="0" i="0" u="none" strike="noStrike" kern="1200" cap="none" spc="0" normalizeH="0" baseline="0" noProof="0" dirty="0">
              <a:ln>
                <a:noFill/>
              </a:ln>
              <a:solidFill>
                <a:srgbClr val="FF000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2801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39</a:t>
            </a:fld>
            <a:endParaRPr lang="en-US"/>
          </a:p>
        </p:txBody>
      </p:sp>
      <p:sp>
        <p:nvSpPr>
          <p:cNvPr id="6" name="Footer Placeholder 3">
            <a:extLst>
              <a:ext uri="{FF2B5EF4-FFF2-40B4-BE49-F238E27FC236}">
                <a16:creationId xmlns:a16="http://schemas.microsoft.com/office/drawing/2014/main" id="{384CF8ED-A6D2-587E-9200-EC592AE75B63}"/>
              </a:ext>
            </a:extLst>
          </p:cNvPr>
          <p:cNvSpPr txBox="1">
            <a:spLocks/>
          </p:cNvSpPr>
          <p:nvPr/>
        </p:nvSpPr>
        <p:spPr>
          <a:xfrm>
            <a:off x="609601" y="6449339"/>
            <a:ext cx="7416800" cy="365125"/>
          </a:xfrm>
          <a:prstGeom prst="rect">
            <a:avLst/>
          </a:prstGeom>
        </p:spPr>
        <p:txBody>
          <a:bodyPr vert="horz" lIns="91440" tIns="45720" rIns="91440" bIns="45720" rtlCol="0" anchor="t" anchorCtr="0"/>
          <a:lstStyle>
            <a:defPPr>
              <a:defRPr lang="en-US"/>
            </a:defPPr>
            <a:lvl1pPr marL="0" algn="l" defTabSz="457200" rtl="0" eaLnBrk="1" latinLnBrk="0" hangingPunct="1">
              <a:defRPr sz="11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l-SI" smtClean="0"/>
              <a:t>Podpora strokovnim delavcem pri pripravi na strokovni izpit</a:t>
            </a:r>
            <a:endParaRPr lang="en-US" smtClean="0"/>
          </a:p>
          <a:p>
            <a:endParaRPr lang="en-US" dirty="0"/>
          </a:p>
        </p:txBody>
      </p:sp>
      <p:graphicFrame>
        <p:nvGraphicFramePr>
          <p:cNvPr id="7" name="Diagram 140">
            <a:extLst>
              <a:ext uri="{FF2B5EF4-FFF2-40B4-BE49-F238E27FC236}">
                <a16:creationId xmlns:a16="http://schemas.microsoft.com/office/drawing/2014/main" id="{F4474138-4CF6-00CF-FB4C-4BAC2D218FCB}"/>
              </a:ext>
            </a:extLst>
          </p:cNvPr>
          <p:cNvGraphicFramePr>
            <a:graphicFrameLocks/>
          </p:cNvGraphicFramePr>
          <p:nvPr>
            <p:extLst>
              <p:ext uri="{D42A27DB-BD31-4B8C-83A1-F6EECF244321}">
                <p14:modId xmlns:p14="http://schemas.microsoft.com/office/powerpoint/2010/main" val="1272482864"/>
              </p:ext>
            </p:extLst>
          </p:nvPr>
        </p:nvGraphicFramePr>
        <p:xfrm>
          <a:off x="1109663" y="1665888"/>
          <a:ext cx="10177462" cy="3506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8645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a:t>Podpora </a:t>
            </a:r>
            <a:r>
              <a:rPr lang="sl-SI"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40</a:t>
            </a:fld>
            <a:endParaRPr lang="en-US"/>
          </a:p>
        </p:txBody>
      </p:sp>
      <p:sp>
        <p:nvSpPr>
          <p:cNvPr id="6" name="Naslov 1"/>
          <p:cNvSpPr>
            <a:spLocks noGrp="1"/>
          </p:cNvSpPr>
          <p:nvPr>
            <p:ph type="title"/>
          </p:nvPr>
        </p:nvSpPr>
        <p:spPr>
          <a:xfrm>
            <a:off x="609600" y="702968"/>
            <a:ext cx="10972800" cy="1143000"/>
          </a:xfrm>
        </p:spPr>
        <p:txBody>
          <a:bodyPr>
            <a:noAutofit/>
          </a:bodyPr>
          <a:lstStyle/>
          <a:p>
            <a:r>
              <a:rPr lang="sl-SI" b="0" dirty="0">
                <a:solidFill>
                  <a:schemeClr val="accent6">
                    <a:lumMod val="75000"/>
                  </a:schemeClr>
                </a:solidFill>
              </a:rPr>
              <a:t>V kolikšni meri ste v času študija spoznali in uporabljali učni/-e načrt/-e predmeta/-ov, ki jih poučujete?</a:t>
            </a:r>
            <a:r>
              <a:rPr lang="sl-SI" b="0" dirty="0">
                <a:solidFill>
                  <a:srgbClr val="5B5B5B"/>
                </a:solidFill>
              </a:rPr>
              <a:t/>
            </a:r>
            <a:br>
              <a:rPr lang="sl-SI" b="0" dirty="0">
                <a:solidFill>
                  <a:srgbClr val="5B5B5B"/>
                </a:solidFill>
              </a:rPr>
            </a:br>
            <a:endParaRPr lang="sl-SI" b="0" dirty="0"/>
          </a:p>
        </p:txBody>
      </p:sp>
      <p:pic>
        <p:nvPicPr>
          <p:cNvPr id="7" name="Slika 9" descr="Slika, ki vsebuje besede besedilo, izrezek&#10;&#10;Opis je samodejno ustvarjen">
            <a:extLst>
              <a:ext uri="{FF2B5EF4-FFF2-40B4-BE49-F238E27FC236}">
                <a16:creationId xmlns:a16="http://schemas.microsoft.com/office/drawing/2014/main" id="{E556ECE1-24C2-4DE4-9579-BCB0850C20AB}"/>
              </a:ext>
            </a:extLst>
          </p:cNvPr>
          <p:cNvPicPr>
            <a:picLocks noChangeAspect="1"/>
          </p:cNvPicPr>
          <p:nvPr/>
        </p:nvPicPr>
        <p:blipFill>
          <a:blip r:embed="rId3"/>
          <a:stretch>
            <a:fillRect/>
          </a:stretch>
        </p:blipFill>
        <p:spPr>
          <a:xfrm>
            <a:off x="2479016" y="2822160"/>
            <a:ext cx="8623539" cy="2033369"/>
          </a:xfrm>
          <a:prstGeom prst="rect">
            <a:avLst/>
          </a:prstGeom>
        </p:spPr>
      </p:pic>
      <p:pic>
        <p:nvPicPr>
          <p:cNvPr id="8" name="Slika 4" descr="Slika, ki vsebuje besede besedilo&#10;&#10;Opis je samodejno ustvarjen">
            <a:extLst>
              <a:ext uri="{FF2B5EF4-FFF2-40B4-BE49-F238E27FC236}">
                <a16:creationId xmlns:a16="http://schemas.microsoft.com/office/drawing/2014/main" id="{23F211E2-3899-AB8E-3C3F-47C4A30D6C28}"/>
              </a:ext>
            </a:extLst>
          </p:cNvPr>
          <p:cNvPicPr>
            <a:picLocks noChangeAspect="1"/>
          </p:cNvPicPr>
          <p:nvPr/>
        </p:nvPicPr>
        <p:blipFill>
          <a:blip r:embed="rId4"/>
          <a:stretch>
            <a:fillRect/>
          </a:stretch>
        </p:blipFill>
        <p:spPr>
          <a:xfrm rot="-5400000">
            <a:off x="-1767246" y="3717431"/>
            <a:ext cx="4497237" cy="754311"/>
          </a:xfrm>
          <a:prstGeom prst="rect">
            <a:avLst/>
          </a:prstGeom>
        </p:spPr>
      </p:pic>
    </p:spTree>
    <p:extLst>
      <p:ext uri="{BB962C8B-B14F-4D97-AF65-F5344CB8AC3E}">
        <p14:creationId xmlns:p14="http://schemas.microsoft.com/office/powerpoint/2010/main" val="23360432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46202" y="915457"/>
            <a:ext cx="2947482" cy="2995317"/>
          </a:xfrm>
        </p:spPr>
        <p:txBody>
          <a:bodyPr>
            <a:normAutofit/>
          </a:bodyPr>
          <a:lstStyle/>
          <a:p>
            <a:r>
              <a:rPr lang="sl-SI" dirty="0"/>
              <a:t>Regulacija </a:t>
            </a:r>
            <a:br>
              <a:rPr lang="sl-SI" dirty="0"/>
            </a:br>
            <a:r>
              <a:rPr lang="sl-SI" dirty="0"/>
              <a:t/>
            </a:r>
            <a:br>
              <a:rPr lang="sl-SI" dirty="0"/>
            </a:br>
            <a:r>
              <a:rPr lang="sl-SI" dirty="0"/>
              <a:t>Poklicna kvalifikacija</a:t>
            </a:r>
          </a:p>
        </p:txBody>
      </p:sp>
      <p:sp>
        <p:nvSpPr>
          <p:cNvPr id="3" name="Označba mesta vsebine 2"/>
          <p:cNvSpPr>
            <a:spLocks noGrp="1"/>
          </p:cNvSpPr>
          <p:nvPr>
            <p:ph idx="1"/>
          </p:nvPr>
        </p:nvSpPr>
        <p:spPr>
          <a:xfrm>
            <a:off x="3869268" y="864108"/>
            <a:ext cx="7315200" cy="6120166"/>
          </a:xfrm>
        </p:spPr>
        <p:txBody>
          <a:bodyPr>
            <a:normAutofit/>
          </a:bodyPr>
          <a:lstStyle/>
          <a:p>
            <a:r>
              <a:rPr lang="sl-SI" sz="3000" dirty="0">
                <a:solidFill>
                  <a:srgbClr val="002060"/>
                </a:solidFill>
              </a:rPr>
              <a:t>92. člen ZOFVI  (ustrezna izobrazba, opravljen strokovni izpit, obvladanje slovenskega knjižnega jezika)</a:t>
            </a:r>
          </a:p>
          <a:p>
            <a:pPr marL="0" indent="0">
              <a:buNone/>
            </a:pPr>
            <a:endParaRPr lang="sl-SI" sz="3000" dirty="0">
              <a:solidFill>
                <a:srgbClr val="002060"/>
              </a:solidFill>
            </a:endParaRPr>
          </a:p>
          <a:p>
            <a:r>
              <a:rPr lang="sl-SI" sz="3000" dirty="0">
                <a:solidFill>
                  <a:srgbClr val="002060"/>
                </a:solidFill>
              </a:rPr>
              <a:t>Pravilniki, ki določajo izobrazbo (smer)</a:t>
            </a:r>
          </a:p>
          <a:p>
            <a:pPr marL="0" indent="0">
              <a:buNone/>
            </a:pPr>
            <a:endParaRPr lang="sl-SI" sz="3000" dirty="0">
              <a:solidFill>
                <a:srgbClr val="002060"/>
              </a:solidFill>
            </a:endParaRPr>
          </a:p>
          <a:p>
            <a:r>
              <a:rPr lang="sl-SI" sz="3000" dirty="0">
                <a:solidFill>
                  <a:srgbClr val="002060"/>
                </a:solidFill>
              </a:rPr>
              <a:t>Opravljen izpit daje strokovnemu delavcu polno poklicno kvalifikacijo (Slovenija in EU)</a:t>
            </a:r>
          </a:p>
          <a:p>
            <a:endParaRPr lang="sl-SI" dirty="0">
              <a:solidFill>
                <a:schemeClr val="tx2"/>
              </a:solidFill>
            </a:endParaRPr>
          </a:p>
          <a:p>
            <a:endParaRPr lang="sl-SI" dirty="0"/>
          </a:p>
        </p:txBody>
      </p:sp>
      <p:pic>
        <p:nvPicPr>
          <p:cNvPr id="5" name="Slika 4"/>
          <p:cNvPicPr>
            <a:picLocks noChangeAspect="1"/>
          </p:cNvPicPr>
          <p:nvPr/>
        </p:nvPicPr>
        <p:blipFill>
          <a:blip r:embed="rId3"/>
          <a:stretch>
            <a:fillRect/>
          </a:stretch>
        </p:blipFill>
        <p:spPr>
          <a:xfrm>
            <a:off x="360912" y="3839250"/>
            <a:ext cx="2718062" cy="3018750"/>
          </a:xfrm>
          <a:prstGeom prst="rect">
            <a:avLst/>
          </a:prstGeom>
        </p:spPr>
      </p:pic>
      <p:pic>
        <p:nvPicPr>
          <p:cNvPr id="7" name="Slika 6" descr="Slika, ki vsebuje besede besedilo&#10;&#10;Opis je samodejno ustvarjen">
            <a:extLst>
              <a:ext uri="{FF2B5EF4-FFF2-40B4-BE49-F238E27FC236}">
                <a16:creationId xmlns:a16="http://schemas.microsoft.com/office/drawing/2014/main" id="{AD018C70-618C-4365-9398-BC7E06849B36}"/>
              </a:ext>
            </a:extLst>
          </p:cNvPr>
          <p:cNvPicPr>
            <a:picLocks noChangeAspect="1"/>
          </p:cNvPicPr>
          <p:nvPr/>
        </p:nvPicPr>
        <p:blipFill>
          <a:blip r:embed="rId4"/>
          <a:stretch>
            <a:fillRect/>
          </a:stretch>
        </p:blipFill>
        <p:spPr>
          <a:xfrm>
            <a:off x="53068" y="40341"/>
            <a:ext cx="3333750" cy="609600"/>
          </a:xfrm>
          <a:prstGeom prst="rect">
            <a:avLst/>
          </a:prstGeom>
        </p:spPr>
      </p:pic>
      <p:sp>
        <p:nvSpPr>
          <p:cNvPr id="4" name="PoljeZBesedilom 3"/>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3078653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CF8ED-A6D2-587E-9200-EC592AE75B63}"/>
              </a:ext>
            </a:extLst>
          </p:cNvPr>
          <p:cNvSpPr>
            <a:spLocks noGrp="1"/>
          </p:cNvSpPr>
          <p:nvPr>
            <p:ph type="ftr" sz="quarter" idx="11"/>
          </p:nvPr>
        </p:nvSpPr>
        <p:spPr/>
        <p:txBody>
          <a:bodyPr/>
          <a:lstStyle/>
          <a:p>
            <a:r>
              <a:rPr lang="sl-SI" dirty="0"/>
              <a:t>Podpora </a:t>
            </a:r>
            <a:r>
              <a:rPr lang="sl-SI" dirty="0" smtClean="0"/>
              <a:t>strokovnim </a:t>
            </a:r>
            <a:r>
              <a:rPr lang="sl-SI" dirty="0"/>
              <a:t>delavcem pri pripravi na strokovni izpit</a:t>
            </a:r>
            <a:endParaRPr lang="en-US" dirty="0"/>
          </a:p>
          <a:p>
            <a:endParaRPr lang="en-US" dirty="0"/>
          </a:p>
        </p:txBody>
      </p:sp>
      <p:sp>
        <p:nvSpPr>
          <p:cNvPr id="5" name="Slide Number Placeholder 4">
            <a:extLst>
              <a:ext uri="{FF2B5EF4-FFF2-40B4-BE49-F238E27FC236}">
                <a16:creationId xmlns:a16="http://schemas.microsoft.com/office/drawing/2014/main" id="{32434137-7317-46DA-7DFE-8BCAA8E74E36}"/>
              </a:ext>
            </a:extLst>
          </p:cNvPr>
          <p:cNvSpPr>
            <a:spLocks noGrp="1"/>
          </p:cNvSpPr>
          <p:nvPr>
            <p:ph type="sldNum" sz="quarter" idx="12"/>
          </p:nvPr>
        </p:nvSpPr>
        <p:spPr/>
        <p:txBody>
          <a:bodyPr/>
          <a:lstStyle/>
          <a:p>
            <a:fld id="{BBC33A9F-7E15-B342-95DB-76D69CE41599}" type="slidenum">
              <a:rPr lang="en-US" smtClean="0"/>
              <a:pPr/>
              <a:t>41</a:t>
            </a:fld>
            <a:endParaRPr lang="en-US"/>
          </a:p>
        </p:txBody>
      </p:sp>
      <p:pic>
        <p:nvPicPr>
          <p:cNvPr id="6" name="Slika 3" descr="Slika, ki vsebuje besede miza&#10;&#10;Opis je samodejno ustvarjen">
            <a:extLst>
              <a:ext uri="{FF2B5EF4-FFF2-40B4-BE49-F238E27FC236}">
                <a16:creationId xmlns:a16="http://schemas.microsoft.com/office/drawing/2014/main" id="{018D56A1-80B2-383C-3169-466DB05473C9}"/>
              </a:ext>
            </a:extLst>
          </p:cNvPr>
          <p:cNvPicPr>
            <a:picLocks noChangeAspect="1"/>
          </p:cNvPicPr>
          <p:nvPr/>
        </p:nvPicPr>
        <p:blipFill>
          <a:blip r:embed="rId2"/>
          <a:stretch>
            <a:fillRect/>
          </a:stretch>
        </p:blipFill>
        <p:spPr>
          <a:xfrm>
            <a:off x="2992702" y="1844987"/>
            <a:ext cx="4697636" cy="4939193"/>
          </a:xfrm>
          <a:prstGeom prst="rect">
            <a:avLst/>
          </a:prstGeom>
        </p:spPr>
      </p:pic>
      <p:pic>
        <p:nvPicPr>
          <p:cNvPr id="7" name="Slika 6" descr="Slika, ki vsebuje besede besedilo&#10;&#10;Opis je samodejno ustvarjen">
            <a:extLst>
              <a:ext uri="{FF2B5EF4-FFF2-40B4-BE49-F238E27FC236}">
                <a16:creationId xmlns:a16="http://schemas.microsoft.com/office/drawing/2014/main" id="{B24E3F4A-1FD8-2F63-6A0E-D7CF03020B2B}"/>
              </a:ext>
            </a:extLst>
          </p:cNvPr>
          <p:cNvPicPr>
            <a:picLocks noChangeAspect="1"/>
          </p:cNvPicPr>
          <p:nvPr/>
        </p:nvPicPr>
        <p:blipFill>
          <a:blip r:embed="rId3"/>
          <a:stretch>
            <a:fillRect/>
          </a:stretch>
        </p:blipFill>
        <p:spPr>
          <a:xfrm rot="-5400000">
            <a:off x="-1810109" y="2994335"/>
            <a:ext cx="4497237" cy="754311"/>
          </a:xfrm>
          <a:prstGeom prst="rect">
            <a:avLst/>
          </a:prstGeom>
        </p:spPr>
      </p:pic>
      <p:sp>
        <p:nvSpPr>
          <p:cNvPr id="8" name="Naslov 1"/>
          <p:cNvSpPr>
            <a:spLocks noGrp="1"/>
          </p:cNvSpPr>
          <p:nvPr>
            <p:ph type="title" idx="4294967295"/>
          </p:nvPr>
        </p:nvSpPr>
        <p:spPr>
          <a:xfrm>
            <a:off x="815665" y="701987"/>
            <a:ext cx="10874375" cy="1143000"/>
          </a:xfrm>
        </p:spPr>
        <p:txBody>
          <a:bodyPr>
            <a:normAutofit fontScale="90000"/>
          </a:bodyPr>
          <a:lstStyle/>
          <a:p>
            <a:r>
              <a:rPr lang="sl-SI" dirty="0">
                <a:solidFill>
                  <a:schemeClr val="accent6">
                    <a:lumMod val="75000"/>
                  </a:schemeClr>
                </a:solidFill>
              </a:rPr>
              <a:t>2. Dejavnost: Samorefleksija poznavanja in uporabe učnega načrta </a:t>
            </a:r>
          </a:p>
        </p:txBody>
      </p:sp>
    </p:spTree>
    <p:extLst>
      <p:ext uri="{BB962C8B-B14F-4D97-AF65-F5344CB8AC3E}">
        <p14:creationId xmlns:p14="http://schemas.microsoft.com/office/powerpoint/2010/main" val="530136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687948"/>
            <a:ext cx="10972800" cy="742267"/>
          </a:xfrm>
        </p:spPr>
        <p:txBody>
          <a:bodyPr/>
          <a:lstStyle/>
          <a:p>
            <a:r>
              <a:rPr lang="sl-SI" dirty="0" smtClean="0"/>
              <a:t>IZHODIŠČE ZA NAČRTOVANJE</a:t>
            </a:r>
            <a:endParaRPr lang="sl-SI"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42</a:t>
            </a:fld>
            <a:endParaRPr lang="en-US"/>
          </a:p>
        </p:txBody>
      </p:sp>
      <p:pic>
        <p:nvPicPr>
          <p:cNvPr id="6" name="Slika 4" descr="Slika, ki vsebuje besede besedilo&#10;&#10;Opis je samodejno ustvarjen">
            <a:extLst>
              <a:ext uri="{FF2B5EF4-FFF2-40B4-BE49-F238E27FC236}">
                <a16:creationId xmlns:a16="http://schemas.microsoft.com/office/drawing/2014/main" id="{6649A89B-CA27-E3D0-15B9-C2F592753C6D}"/>
              </a:ext>
            </a:extLst>
          </p:cNvPr>
          <p:cNvPicPr>
            <a:picLocks noChangeAspect="1"/>
          </p:cNvPicPr>
          <p:nvPr/>
        </p:nvPicPr>
        <p:blipFill>
          <a:blip r:embed="rId3"/>
          <a:stretch>
            <a:fillRect/>
          </a:stretch>
        </p:blipFill>
        <p:spPr>
          <a:xfrm rot="-5400000">
            <a:off x="-1810109" y="2994335"/>
            <a:ext cx="4497237" cy="754311"/>
          </a:xfrm>
          <a:prstGeom prst="rect">
            <a:avLst/>
          </a:prstGeom>
        </p:spPr>
      </p:pic>
      <p:pic>
        <p:nvPicPr>
          <p:cNvPr id="7" name="Slika 14" descr="Slika, ki vsebuje besede miza&#10;&#10;Opis je samodejno ustvarjen">
            <a:extLst>
              <a:ext uri="{FF2B5EF4-FFF2-40B4-BE49-F238E27FC236}">
                <a16:creationId xmlns:a16="http://schemas.microsoft.com/office/drawing/2014/main" id="{87064B00-4FAA-EB9D-E836-9706AC679FC7}"/>
              </a:ext>
            </a:extLst>
          </p:cNvPr>
          <p:cNvPicPr>
            <a:picLocks noChangeAspect="1"/>
          </p:cNvPicPr>
          <p:nvPr/>
        </p:nvPicPr>
        <p:blipFill>
          <a:blip r:embed="rId4"/>
          <a:stretch>
            <a:fillRect/>
          </a:stretch>
        </p:blipFill>
        <p:spPr>
          <a:xfrm>
            <a:off x="1403231" y="1823129"/>
            <a:ext cx="4425350" cy="3182987"/>
          </a:xfrm>
          <a:prstGeom prst="rect">
            <a:avLst/>
          </a:prstGeom>
        </p:spPr>
      </p:pic>
      <p:sp>
        <p:nvSpPr>
          <p:cNvPr id="8" name="PoljeZBesedilom 7"/>
          <p:cNvSpPr txBox="1"/>
          <p:nvPr/>
        </p:nvSpPr>
        <p:spPr>
          <a:xfrm rot="20937878">
            <a:off x="2358606" y="3325107"/>
            <a:ext cx="2514600" cy="400110"/>
          </a:xfrm>
          <a:prstGeom prst="rect">
            <a:avLst/>
          </a:prstGeom>
          <a:solidFill>
            <a:schemeClr val="accent1">
              <a:lumMod val="20000"/>
              <a:lumOff val="80000"/>
            </a:schemeClr>
          </a:solidFill>
          <a:ln w="38100">
            <a:solidFill>
              <a:schemeClr val="accent2">
                <a:lumMod val="75000"/>
              </a:schemeClr>
            </a:solidFill>
          </a:ln>
        </p:spPr>
        <p:txBody>
          <a:bodyPr wrap="square" rtlCol="0">
            <a:spAutoFit/>
          </a:bodyPr>
          <a:lstStyle/>
          <a:p>
            <a:pPr algn="ctr"/>
            <a:r>
              <a:rPr lang="sl-SI" sz="2000" b="1" dirty="0">
                <a:solidFill>
                  <a:srgbClr val="C00000"/>
                </a:solidFill>
              </a:rPr>
              <a:t>PREDMETNIK</a:t>
            </a:r>
          </a:p>
        </p:txBody>
      </p:sp>
      <p:sp>
        <p:nvSpPr>
          <p:cNvPr id="9" name="PoljeZBesedilom 8"/>
          <p:cNvSpPr txBox="1"/>
          <p:nvPr/>
        </p:nvSpPr>
        <p:spPr>
          <a:xfrm>
            <a:off x="4888252" y="6049229"/>
            <a:ext cx="6694362" cy="400110"/>
          </a:xfrm>
          <a:prstGeom prst="rect">
            <a:avLst/>
          </a:prstGeom>
          <a:solidFill>
            <a:schemeClr val="accent1">
              <a:lumMod val="40000"/>
              <a:lumOff val="60000"/>
            </a:schemeClr>
          </a:solidFill>
          <a:ln>
            <a:solidFill>
              <a:schemeClr val="accent2">
                <a:lumMod val="75000"/>
              </a:schemeClr>
            </a:solidFill>
          </a:ln>
        </p:spPr>
        <p:txBody>
          <a:bodyPr wrap="square" rtlCol="0">
            <a:spAutoFit/>
          </a:bodyPr>
          <a:lstStyle/>
          <a:p>
            <a:r>
              <a:rPr lang="sl-SI" sz="2000" dirty="0"/>
              <a:t>Kaj želim, da bi učenci znali, zmogli, naredili, dosegli …</a:t>
            </a:r>
          </a:p>
        </p:txBody>
      </p:sp>
      <p:pic>
        <p:nvPicPr>
          <p:cNvPr id="10" name="Slika 9"/>
          <p:cNvPicPr>
            <a:picLocks noChangeAspect="1"/>
          </p:cNvPicPr>
          <p:nvPr/>
        </p:nvPicPr>
        <p:blipFill>
          <a:blip r:embed="rId5"/>
          <a:stretch>
            <a:fillRect/>
          </a:stretch>
        </p:blipFill>
        <p:spPr>
          <a:xfrm rot="20784015">
            <a:off x="6434194" y="1161930"/>
            <a:ext cx="1841546" cy="2570418"/>
          </a:xfrm>
          <a:prstGeom prst="rect">
            <a:avLst/>
          </a:prstGeom>
          <a:ln>
            <a:solidFill>
              <a:schemeClr val="accent2">
                <a:lumMod val="75000"/>
              </a:schemeClr>
            </a:solidFill>
          </a:ln>
        </p:spPr>
      </p:pic>
      <p:pic>
        <p:nvPicPr>
          <p:cNvPr id="11" name="Slika 10"/>
          <p:cNvPicPr>
            <a:picLocks noChangeAspect="1"/>
          </p:cNvPicPr>
          <p:nvPr/>
        </p:nvPicPr>
        <p:blipFill>
          <a:blip r:embed="rId6"/>
          <a:stretch>
            <a:fillRect/>
          </a:stretch>
        </p:blipFill>
        <p:spPr>
          <a:xfrm>
            <a:off x="8266369" y="851231"/>
            <a:ext cx="1790700" cy="2552700"/>
          </a:xfrm>
          <a:prstGeom prst="rect">
            <a:avLst/>
          </a:prstGeom>
          <a:ln>
            <a:solidFill>
              <a:schemeClr val="accent2">
                <a:lumMod val="75000"/>
              </a:schemeClr>
            </a:solidFill>
          </a:ln>
        </p:spPr>
      </p:pic>
      <p:pic>
        <p:nvPicPr>
          <p:cNvPr id="12" name="Slika 11"/>
          <p:cNvPicPr>
            <a:picLocks noChangeAspect="1"/>
          </p:cNvPicPr>
          <p:nvPr/>
        </p:nvPicPr>
        <p:blipFill>
          <a:blip r:embed="rId7"/>
          <a:stretch>
            <a:fillRect/>
          </a:stretch>
        </p:blipFill>
        <p:spPr>
          <a:xfrm>
            <a:off x="10204878" y="860756"/>
            <a:ext cx="1800225" cy="2543175"/>
          </a:xfrm>
          <a:prstGeom prst="rect">
            <a:avLst/>
          </a:prstGeom>
          <a:ln>
            <a:solidFill>
              <a:schemeClr val="accent2">
                <a:lumMod val="75000"/>
              </a:schemeClr>
            </a:solidFill>
          </a:ln>
        </p:spPr>
      </p:pic>
      <p:pic>
        <p:nvPicPr>
          <p:cNvPr id="13" name="Slika 12"/>
          <p:cNvPicPr>
            <a:picLocks noChangeAspect="1"/>
          </p:cNvPicPr>
          <p:nvPr/>
        </p:nvPicPr>
        <p:blipFill>
          <a:blip r:embed="rId8"/>
          <a:stretch>
            <a:fillRect/>
          </a:stretch>
        </p:blipFill>
        <p:spPr>
          <a:xfrm rot="21142186">
            <a:off x="7891275" y="2771459"/>
            <a:ext cx="1800225" cy="2543175"/>
          </a:xfrm>
          <a:prstGeom prst="rect">
            <a:avLst/>
          </a:prstGeom>
          <a:ln>
            <a:solidFill>
              <a:schemeClr val="accent2">
                <a:lumMod val="75000"/>
              </a:schemeClr>
            </a:solidFill>
          </a:ln>
        </p:spPr>
      </p:pic>
      <p:pic>
        <p:nvPicPr>
          <p:cNvPr id="14" name="Slika 13"/>
          <p:cNvPicPr>
            <a:picLocks noChangeAspect="1"/>
          </p:cNvPicPr>
          <p:nvPr/>
        </p:nvPicPr>
        <p:blipFill>
          <a:blip r:embed="rId9"/>
          <a:stretch>
            <a:fillRect/>
          </a:stretch>
        </p:blipFill>
        <p:spPr>
          <a:xfrm>
            <a:off x="9621688" y="2983574"/>
            <a:ext cx="1800225" cy="2543175"/>
          </a:xfrm>
          <a:prstGeom prst="rect">
            <a:avLst/>
          </a:prstGeom>
          <a:ln>
            <a:solidFill>
              <a:schemeClr val="accent2">
                <a:lumMod val="75000"/>
              </a:schemeClr>
            </a:solidFill>
          </a:ln>
        </p:spPr>
      </p:pic>
      <p:sp>
        <p:nvSpPr>
          <p:cNvPr id="15" name="PoljeZBesedilom 14"/>
          <p:cNvSpPr txBox="1"/>
          <p:nvPr/>
        </p:nvSpPr>
        <p:spPr>
          <a:xfrm>
            <a:off x="6211006" y="4186392"/>
            <a:ext cx="2514600" cy="707886"/>
          </a:xfrm>
          <a:prstGeom prst="rect">
            <a:avLst/>
          </a:prstGeom>
          <a:solidFill>
            <a:schemeClr val="accent1">
              <a:lumMod val="20000"/>
              <a:lumOff val="80000"/>
            </a:schemeClr>
          </a:solidFill>
          <a:ln w="38100">
            <a:solidFill>
              <a:schemeClr val="accent2">
                <a:lumMod val="75000"/>
              </a:schemeClr>
            </a:solidFill>
          </a:ln>
        </p:spPr>
        <p:txBody>
          <a:bodyPr wrap="square" rtlCol="0">
            <a:spAutoFit/>
          </a:bodyPr>
          <a:lstStyle/>
          <a:p>
            <a:pPr algn="ctr"/>
            <a:r>
              <a:rPr lang="sl-SI" sz="2000" b="1" dirty="0">
                <a:solidFill>
                  <a:srgbClr val="C00000"/>
                </a:solidFill>
              </a:rPr>
              <a:t>UČNI NAČRTI IN KATALOGI ZNANJ</a:t>
            </a:r>
          </a:p>
        </p:txBody>
      </p:sp>
      <p:sp>
        <p:nvSpPr>
          <p:cNvPr id="16" name="Pravokotnik 15"/>
          <p:cNvSpPr/>
          <p:nvPr/>
        </p:nvSpPr>
        <p:spPr>
          <a:xfrm>
            <a:off x="345049" y="6480524"/>
            <a:ext cx="7385355" cy="253916"/>
          </a:xfrm>
          <a:prstGeom prst="rect">
            <a:avLst/>
          </a:prstGeom>
        </p:spPr>
        <p:txBody>
          <a:bodyPr wrap="none" lIns="91440" tIns="45720" rIns="91440" bIns="45720" anchor="t">
            <a:spAutoFit/>
          </a:bodyPr>
          <a:lstStyle/>
          <a:p>
            <a:r>
              <a:rPr lang="sl-SI" sz="1050" dirty="0">
                <a:ea typeface="+mn-lt"/>
                <a:cs typeface="+mn-lt"/>
              </a:rPr>
              <a:t>https://www.gov.si/assets/ministrstva/MIZS/Dokumenti/Osnovna-sola/Ucni-nacrti/Predmetnik-OS/Predmetnik-za-osnovno-solo.pdf</a:t>
            </a:r>
            <a:endParaRPr lang="sl-SI" dirty="0"/>
          </a:p>
        </p:txBody>
      </p:sp>
    </p:spTree>
    <p:extLst>
      <p:ext uri="{BB962C8B-B14F-4D97-AF65-F5344CB8AC3E}">
        <p14:creationId xmlns:p14="http://schemas.microsoft.com/office/powerpoint/2010/main" val="199364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značba mesta številke diapozitiva 5"/>
          <p:cNvSpPr>
            <a:spLocks noGrp="1"/>
          </p:cNvSpPr>
          <p:nvPr>
            <p:ph type="sldNum" sz="quarter" idx="12"/>
          </p:nvPr>
        </p:nvSpPr>
        <p:spPr/>
        <p:txBody>
          <a:bodyPr/>
          <a:lstStyle/>
          <a:p>
            <a:fld id="{BBC33A9F-7E15-B342-95DB-76D69CE41599}" type="slidenum">
              <a:rPr lang="en-US" smtClean="0"/>
              <a:pPr/>
              <a:t>43</a:t>
            </a:fld>
            <a:endParaRPr lang="en-US"/>
          </a:p>
        </p:txBody>
      </p:sp>
      <p:sp>
        <p:nvSpPr>
          <p:cNvPr id="7" name="Pravokotnik 6"/>
          <p:cNvSpPr/>
          <p:nvPr/>
        </p:nvSpPr>
        <p:spPr>
          <a:xfrm>
            <a:off x="1268401" y="612820"/>
            <a:ext cx="9165137" cy="584775"/>
          </a:xfrm>
          <a:prstGeom prst="rect">
            <a:avLst/>
          </a:prstGeom>
        </p:spPr>
        <p:txBody>
          <a:bodyPr wrap="square">
            <a:spAutoFit/>
          </a:bodyPr>
          <a:lstStyle/>
          <a:p>
            <a:r>
              <a:rPr lang="sl-SI" sz="3200" dirty="0">
                <a:solidFill>
                  <a:schemeClr val="accent6">
                    <a:lumMod val="75000"/>
                  </a:schemeClr>
                </a:solidFill>
                <a:effectLst>
                  <a:outerShdw blurRad="38100" dist="38100" dir="2700000" algn="tl">
                    <a:srgbClr val="000000">
                      <a:alpha val="43137"/>
                    </a:srgbClr>
                  </a:outerShdw>
                </a:effectLst>
              </a:rPr>
              <a:t>Struktura UN (2011 in posamezni tudi kasneje)</a:t>
            </a:r>
            <a:endParaRPr lang="sl-SI" sz="3200" dirty="0">
              <a:solidFill>
                <a:schemeClr val="accent6">
                  <a:lumMod val="75000"/>
                </a:schemeClr>
              </a:solidFill>
            </a:endParaRPr>
          </a:p>
        </p:txBody>
      </p:sp>
      <p:sp>
        <p:nvSpPr>
          <p:cNvPr id="8" name="Zaobljeni pravokotnik 7"/>
          <p:cNvSpPr/>
          <p:nvPr/>
        </p:nvSpPr>
        <p:spPr>
          <a:xfrm>
            <a:off x="1224059" y="1255410"/>
            <a:ext cx="7513541" cy="3600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sl-SI" sz="2400" b="1" dirty="0">
                <a:effectLst>
                  <a:outerShdw blurRad="38100" dist="38100" dir="2700000" algn="tl">
                    <a:srgbClr val="000000">
                      <a:alpha val="43137"/>
                    </a:srgbClr>
                  </a:outerShdw>
                </a:effectLst>
              </a:rPr>
              <a:t>Naslovnica</a:t>
            </a:r>
            <a:r>
              <a:rPr lang="sl-SI" sz="2400" dirty="0">
                <a:effectLst>
                  <a:outerShdw blurRad="38100" dist="38100" dir="2700000" algn="tl">
                    <a:srgbClr val="000000">
                      <a:alpha val="43137"/>
                    </a:srgbClr>
                  </a:outerShdw>
                </a:effectLst>
              </a:rPr>
              <a:t>:</a:t>
            </a:r>
            <a:r>
              <a:rPr lang="sl-SI" sz="2400" dirty="0"/>
              <a:t> Program, predmet, razredi, število ur </a:t>
            </a:r>
            <a:endParaRPr lang="en-US" sz="2400" dirty="0"/>
          </a:p>
        </p:txBody>
      </p:sp>
      <p:pic>
        <p:nvPicPr>
          <p:cNvPr id="9" name="Slika 4" descr="Slika, ki vsebuje besede besedilo&#10;&#10;Opis je samodejno ustvarjen">
            <a:extLst>
              <a:ext uri="{FF2B5EF4-FFF2-40B4-BE49-F238E27FC236}">
                <a16:creationId xmlns:a16="http://schemas.microsoft.com/office/drawing/2014/main" id="{5BB62FAD-4693-5851-515D-F2D5DB18F8AA}"/>
              </a:ext>
            </a:extLst>
          </p:cNvPr>
          <p:cNvPicPr>
            <a:picLocks noChangeAspect="1"/>
          </p:cNvPicPr>
          <p:nvPr/>
        </p:nvPicPr>
        <p:blipFill>
          <a:blip r:embed="rId3"/>
          <a:stretch>
            <a:fillRect/>
          </a:stretch>
        </p:blipFill>
        <p:spPr>
          <a:xfrm rot="-5400000">
            <a:off x="-1898887" y="3298785"/>
            <a:ext cx="5049287" cy="846905"/>
          </a:xfrm>
          <a:prstGeom prst="rect">
            <a:avLst/>
          </a:prstGeom>
        </p:spPr>
      </p:pic>
      <p:sp>
        <p:nvSpPr>
          <p:cNvPr id="10" name="Zaobljeni pravokotnik 9"/>
          <p:cNvSpPr/>
          <p:nvPr/>
        </p:nvSpPr>
        <p:spPr>
          <a:xfrm>
            <a:off x="1065040" y="1727348"/>
            <a:ext cx="7492476" cy="5400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l-SI" sz="2400" b="1" dirty="0">
                <a:solidFill>
                  <a:srgbClr val="214B23"/>
                </a:solidFill>
                <a:effectLst>
                  <a:outerShdw blurRad="38100" dist="38100" dir="2700000" algn="tl">
                    <a:srgbClr val="000000">
                      <a:alpha val="43137"/>
                    </a:srgbClr>
                  </a:outerShdw>
                </a:effectLst>
              </a:rPr>
              <a:t>1. Opredelitev predmeta</a:t>
            </a:r>
            <a:endParaRPr lang="en-US" sz="2400" b="1" dirty="0">
              <a:solidFill>
                <a:srgbClr val="214B23"/>
              </a:solidFill>
              <a:effectLst>
                <a:outerShdw blurRad="38100" dist="38100" dir="2700000" algn="tl">
                  <a:srgbClr val="000000">
                    <a:alpha val="43137"/>
                  </a:srgbClr>
                </a:outerShdw>
              </a:effectLst>
            </a:endParaRPr>
          </a:p>
        </p:txBody>
      </p:sp>
      <p:sp>
        <p:nvSpPr>
          <p:cNvPr id="11" name="Zaobljeni pravokotnik 10"/>
          <p:cNvSpPr/>
          <p:nvPr/>
        </p:nvSpPr>
        <p:spPr>
          <a:xfrm>
            <a:off x="1105327" y="2356954"/>
            <a:ext cx="7478408" cy="50405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sl-SI" sz="2400" b="1">
                <a:solidFill>
                  <a:schemeClr val="accent4">
                    <a:lumMod val="50000"/>
                  </a:schemeClr>
                </a:solidFill>
                <a:effectLst>
                  <a:outerShdw blurRad="38100" dist="38100" dir="2700000" algn="tl">
                    <a:srgbClr val="000000">
                      <a:alpha val="43137"/>
                    </a:srgbClr>
                  </a:outerShdw>
                </a:effectLst>
              </a:rPr>
              <a:t>2. Splošni cilji</a:t>
            </a:r>
            <a:endParaRPr lang="en-US" sz="2400" b="1">
              <a:solidFill>
                <a:schemeClr val="accent4">
                  <a:lumMod val="50000"/>
                </a:schemeClr>
              </a:solidFill>
              <a:effectLst>
                <a:outerShdw blurRad="38100" dist="38100" dir="2700000" algn="tl">
                  <a:srgbClr val="000000">
                    <a:alpha val="43137"/>
                  </a:srgbClr>
                </a:outerShdw>
              </a:effectLst>
            </a:endParaRPr>
          </a:p>
        </p:txBody>
      </p:sp>
      <p:sp>
        <p:nvSpPr>
          <p:cNvPr id="12" name="Zaobljeni pravokotnik 11"/>
          <p:cNvSpPr/>
          <p:nvPr/>
        </p:nvSpPr>
        <p:spPr>
          <a:xfrm>
            <a:off x="1121432" y="2950597"/>
            <a:ext cx="7477654" cy="1296144"/>
          </a:xfrm>
          <a:prstGeom prst="roundRect">
            <a:avLst/>
          </a:prstGeom>
        </p:spPr>
        <p:style>
          <a:lnRef idx="0">
            <a:schemeClr val="accent4"/>
          </a:lnRef>
          <a:fillRef idx="3">
            <a:schemeClr val="accent4"/>
          </a:fillRef>
          <a:effectRef idx="3">
            <a:schemeClr val="accent4"/>
          </a:effectRef>
          <a:fontRef idx="minor">
            <a:schemeClr val="lt1"/>
          </a:fontRef>
        </p:style>
        <p:txBody>
          <a:bodyPr rtlCol="0" anchor="t"/>
          <a:lstStyle/>
          <a:p>
            <a:pPr algn="ctr"/>
            <a:r>
              <a:rPr lang="sl-SI" sz="2400" b="1" dirty="0">
                <a:effectLst>
                  <a:outerShdw blurRad="38100" dist="38100" dir="2700000" algn="tl">
                    <a:srgbClr val="000000">
                      <a:alpha val="43137"/>
                    </a:srgbClr>
                  </a:outerShdw>
                </a:effectLst>
              </a:rPr>
              <a:t>3. Operativni </a:t>
            </a:r>
            <a:r>
              <a:rPr lang="sl-SI" sz="2400" b="1" u="sng" dirty="0">
                <a:solidFill>
                  <a:schemeClr val="accent6">
                    <a:lumMod val="75000"/>
                  </a:schemeClr>
                </a:solidFill>
                <a:effectLst>
                  <a:outerShdw blurRad="38100" dist="38100" dir="2700000" algn="tl">
                    <a:srgbClr val="000000">
                      <a:alpha val="43137"/>
                    </a:srgbClr>
                  </a:outerShdw>
                </a:effectLst>
              </a:rPr>
              <a:t>cilji</a:t>
            </a:r>
            <a:r>
              <a:rPr lang="sl-SI" sz="2400" b="1" dirty="0">
                <a:solidFill>
                  <a:schemeClr val="accent6">
                    <a:lumMod val="75000"/>
                  </a:schemeClr>
                </a:solidFill>
                <a:effectLst>
                  <a:outerShdw blurRad="38100" dist="38100" dir="2700000" algn="tl">
                    <a:srgbClr val="000000">
                      <a:alpha val="43137"/>
                    </a:srgbClr>
                  </a:outerShdw>
                </a:effectLst>
              </a:rPr>
              <a:t> </a:t>
            </a:r>
            <a:r>
              <a:rPr lang="sl-SI" sz="2400" b="1" dirty="0">
                <a:effectLst>
                  <a:outerShdw blurRad="38100" dist="38100" dir="2700000" algn="tl">
                    <a:srgbClr val="000000">
                      <a:alpha val="43137"/>
                    </a:srgbClr>
                  </a:outerShdw>
                </a:effectLst>
              </a:rPr>
              <a:t>in </a:t>
            </a:r>
            <a:r>
              <a:rPr lang="sl-SI" sz="2400" b="1" u="sng" dirty="0">
                <a:solidFill>
                  <a:schemeClr val="accent6">
                    <a:lumMod val="75000"/>
                  </a:schemeClr>
                </a:solidFill>
                <a:effectLst>
                  <a:outerShdw blurRad="38100" dist="38100" dir="2700000" algn="tl">
                    <a:srgbClr val="000000">
                      <a:alpha val="43137"/>
                    </a:srgbClr>
                  </a:outerShdw>
                </a:effectLst>
              </a:rPr>
              <a:t>vsebine</a:t>
            </a:r>
            <a:r>
              <a:rPr lang="sl-SI" sz="2400" b="1" dirty="0"/>
              <a:t> </a:t>
            </a:r>
            <a:r>
              <a:rPr lang="sl-SI" sz="2400" dirty="0"/>
              <a:t>(procesni in vsebinski; obvezni in </a:t>
            </a:r>
            <a:r>
              <a:rPr lang="sl-SI" sz="2400" i="1" dirty="0"/>
              <a:t>izbirni</a:t>
            </a:r>
            <a:r>
              <a:rPr lang="sl-SI" sz="2400" dirty="0"/>
              <a:t>)</a:t>
            </a:r>
            <a:endParaRPr lang="en-US" sz="2400" dirty="0"/>
          </a:p>
        </p:txBody>
      </p:sp>
      <p:sp>
        <p:nvSpPr>
          <p:cNvPr id="13" name="Zaobljeni pravokotnik 12"/>
          <p:cNvSpPr/>
          <p:nvPr/>
        </p:nvSpPr>
        <p:spPr>
          <a:xfrm>
            <a:off x="1454604" y="3809055"/>
            <a:ext cx="936104" cy="3065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l-SI" dirty="0">
                <a:solidFill>
                  <a:schemeClr val="tx1"/>
                </a:solidFill>
              </a:rPr>
              <a:t>Sklop</a:t>
            </a:r>
            <a:endParaRPr lang="en-US" dirty="0">
              <a:solidFill>
                <a:schemeClr val="tx1"/>
              </a:solidFill>
            </a:endParaRPr>
          </a:p>
        </p:txBody>
      </p:sp>
      <p:sp>
        <p:nvSpPr>
          <p:cNvPr id="14" name="Zaobljeni pravokotnik 13"/>
          <p:cNvSpPr/>
          <p:nvPr/>
        </p:nvSpPr>
        <p:spPr>
          <a:xfrm>
            <a:off x="3279633" y="3839100"/>
            <a:ext cx="936104" cy="2880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l-SI" dirty="0">
                <a:solidFill>
                  <a:schemeClr val="tx1"/>
                </a:solidFill>
              </a:rPr>
              <a:t>Sklop</a:t>
            </a:r>
            <a:endParaRPr lang="en-US" dirty="0">
              <a:solidFill>
                <a:schemeClr val="tx1"/>
              </a:solidFill>
            </a:endParaRPr>
          </a:p>
        </p:txBody>
      </p:sp>
      <p:sp>
        <p:nvSpPr>
          <p:cNvPr id="15" name="Zaobljeni pravokotnik 14"/>
          <p:cNvSpPr/>
          <p:nvPr/>
        </p:nvSpPr>
        <p:spPr>
          <a:xfrm>
            <a:off x="5296992" y="3858558"/>
            <a:ext cx="936104" cy="2880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l-SI" dirty="0">
                <a:solidFill>
                  <a:schemeClr val="tx1"/>
                </a:solidFill>
              </a:rPr>
              <a:t>Sklop</a:t>
            </a:r>
            <a:endParaRPr lang="en-US" dirty="0">
              <a:solidFill>
                <a:schemeClr val="tx1"/>
              </a:solidFill>
            </a:endParaRPr>
          </a:p>
        </p:txBody>
      </p:sp>
      <p:sp>
        <p:nvSpPr>
          <p:cNvPr id="16" name="Zaobljeni pravokotnik 15"/>
          <p:cNvSpPr/>
          <p:nvPr/>
        </p:nvSpPr>
        <p:spPr>
          <a:xfrm>
            <a:off x="7090297" y="3858558"/>
            <a:ext cx="936104" cy="2880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sl-SI" dirty="0">
                <a:solidFill>
                  <a:schemeClr val="tx1"/>
                </a:solidFill>
              </a:rPr>
              <a:t>Sklop</a:t>
            </a:r>
            <a:endParaRPr lang="en-US" dirty="0">
              <a:solidFill>
                <a:schemeClr val="tx1"/>
              </a:solidFill>
            </a:endParaRPr>
          </a:p>
        </p:txBody>
      </p:sp>
      <p:sp>
        <p:nvSpPr>
          <p:cNvPr id="17" name="Zaobljeni pravokotnik 16"/>
          <p:cNvSpPr/>
          <p:nvPr/>
        </p:nvSpPr>
        <p:spPr>
          <a:xfrm>
            <a:off x="1092368" y="4367563"/>
            <a:ext cx="7535782" cy="129614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sl-SI" sz="2400" b="1" dirty="0">
                <a:solidFill>
                  <a:srgbClr val="012189"/>
                </a:solidFill>
                <a:effectLst>
                  <a:outerShdw blurRad="38100" dist="38100" dir="2700000" algn="tl">
                    <a:srgbClr val="000000">
                      <a:alpha val="43137"/>
                    </a:srgbClr>
                  </a:outerShdw>
                </a:effectLst>
              </a:rPr>
              <a:t>4. Standardi znanja </a:t>
            </a:r>
            <a:r>
              <a:rPr lang="sl-SI" sz="2400" dirty="0">
                <a:solidFill>
                  <a:srgbClr val="012189"/>
                </a:solidFill>
              </a:rPr>
              <a:t>(procesni in vsebinski) </a:t>
            </a:r>
            <a:endParaRPr lang="en-US" sz="2400" dirty="0">
              <a:solidFill>
                <a:srgbClr val="012189"/>
              </a:solidFill>
            </a:endParaRPr>
          </a:p>
        </p:txBody>
      </p:sp>
      <p:sp>
        <p:nvSpPr>
          <p:cNvPr id="18" name="Zaobljeni pravokotnik 17"/>
          <p:cNvSpPr/>
          <p:nvPr/>
        </p:nvSpPr>
        <p:spPr>
          <a:xfrm>
            <a:off x="1421217" y="5105199"/>
            <a:ext cx="1858416" cy="49548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sl-SI" sz="2000" b="1" dirty="0"/>
              <a:t>Pojasnila</a:t>
            </a:r>
            <a:endParaRPr lang="en-US" sz="2000" b="1" dirty="0"/>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969" y="5147996"/>
            <a:ext cx="285750"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546184" y="5173789"/>
            <a:ext cx="242763" cy="29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Zaobljeni pravokotnik 20"/>
          <p:cNvSpPr/>
          <p:nvPr/>
        </p:nvSpPr>
        <p:spPr>
          <a:xfrm>
            <a:off x="4021424" y="5101431"/>
            <a:ext cx="1677670" cy="5116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sl-SI" sz="2000" b="1" dirty="0"/>
              <a:t>VIO/razredi</a:t>
            </a:r>
          </a:p>
        </p:txBody>
      </p:sp>
      <p:sp>
        <p:nvSpPr>
          <p:cNvPr id="22" name="Zaobljeni pravokotnik 21"/>
          <p:cNvSpPr/>
          <p:nvPr/>
        </p:nvSpPr>
        <p:spPr>
          <a:xfrm>
            <a:off x="6322496" y="5057526"/>
            <a:ext cx="2016224" cy="5243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sl-SI" sz="1600" dirty="0"/>
          </a:p>
          <a:p>
            <a:pPr algn="ctr"/>
            <a:r>
              <a:rPr lang="sl-SI" sz="2000" b="1" dirty="0"/>
              <a:t>Standardi in MS</a:t>
            </a:r>
            <a:endParaRPr lang="en-US" sz="2000" b="1" dirty="0"/>
          </a:p>
          <a:p>
            <a:pPr algn="ctr"/>
            <a:endParaRPr lang="en-US" dirty="0"/>
          </a:p>
        </p:txBody>
      </p:sp>
      <p:sp>
        <p:nvSpPr>
          <p:cNvPr id="23" name="Zaobljeni pravokotnik 22"/>
          <p:cNvSpPr/>
          <p:nvPr/>
        </p:nvSpPr>
        <p:spPr>
          <a:xfrm>
            <a:off x="1114609" y="5767273"/>
            <a:ext cx="7513541" cy="50405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sl-SI" sz="2400" b="1" dirty="0">
                <a:solidFill>
                  <a:srgbClr val="214B23"/>
                </a:solidFill>
                <a:effectLst>
                  <a:outerShdw blurRad="38100" dist="38100" dir="2700000" algn="tl">
                    <a:srgbClr val="000000">
                      <a:alpha val="43137"/>
                    </a:srgbClr>
                  </a:outerShdw>
                </a:effectLst>
              </a:rPr>
              <a:t>5. Didaktična priporočila</a:t>
            </a:r>
            <a:endParaRPr lang="en-US" sz="2400" b="1" dirty="0">
              <a:solidFill>
                <a:srgbClr val="214B23"/>
              </a:solidFill>
              <a:effectLst>
                <a:outerShdw blurRad="38100" dist="38100" dir="2700000" algn="tl">
                  <a:srgbClr val="000000">
                    <a:alpha val="43137"/>
                  </a:srgbClr>
                </a:outerShdw>
              </a:effectLst>
            </a:endParaRPr>
          </a:p>
        </p:txBody>
      </p:sp>
      <p:pic>
        <p:nvPicPr>
          <p:cNvPr id="24" name="Slika 23"/>
          <p:cNvPicPr>
            <a:picLocks noChangeAspect="1"/>
          </p:cNvPicPr>
          <p:nvPr/>
        </p:nvPicPr>
        <p:blipFill rotWithShape="1">
          <a:blip r:embed="rId5"/>
          <a:srcRect r="55650"/>
          <a:stretch/>
        </p:blipFill>
        <p:spPr>
          <a:xfrm>
            <a:off x="8793185" y="2570656"/>
            <a:ext cx="2719606" cy="4147165"/>
          </a:xfrm>
          <a:prstGeom prst="rect">
            <a:avLst/>
          </a:prstGeom>
          <a:ln w="38100">
            <a:solidFill>
              <a:schemeClr val="accent2">
                <a:lumMod val="75000"/>
              </a:schemeClr>
            </a:solidFill>
          </a:ln>
        </p:spPr>
      </p:pic>
      <p:pic>
        <p:nvPicPr>
          <p:cNvPr id="25" name="Slika 24"/>
          <p:cNvPicPr>
            <a:picLocks noChangeAspect="1"/>
          </p:cNvPicPr>
          <p:nvPr/>
        </p:nvPicPr>
        <p:blipFill>
          <a:blip r:embed="rId6"/>
          <a:stretch>
            <a:fillRect/>
          </a:stretch>
        </p:blipFill>
        <p:spPr>
          <a:xfrm>
            <a:off x="10347446" y="585339"/>
            <a:ext cx="1790700" cy="2552700"/>
          </a:xfrm>
          <a:prstGeom prst="rect">
            <a:avLst/>
          </a:prstGeom>
          <a:ln w="38100">
            <a:solidFill>
              <a:schemeClr val="accent2">
                <a:lumMod val="75000"/>
              </a:schemeClr>
            </a:solidFill>
          </a:ln>
        </p:spPr>
      </p:pic>
      <p:sp>
        <p:nvSpPr>
          <p:cNvPr id="26" name="PoljeZBesedilom 25"/>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525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44</a:t>
            </a:fld>
            <a:endParaRPr lang="en-US"/>
          </a:p>
        </p:txBody>
      </p:sp>
      <p:sp>
        <p:nvSpPr>
          <p:cNvPr id="6" name="Naslov 1"/>
          <p:cNvSpPr>
            <a:spLocks noGrp="1"/>
          </p:cNvSpPr>
          <p:nvPr>
            <p:ph type="title"/>
          </p:nvPr>
        </p:nvSpPr>
        <p:spPr>
          <a:xfrm>
            <a:off x="844061" y="510650"/>
            <a:ext cx="11183815" cy="1143000"/>
          </a:xfrm>
        </p:spPr>
        <p:txBody>
          <a:bodyPr>
            <a:normAutofit fontScale="90000"/>
          </a:bodyPr>
          <a:lstStyle/>
          <a:p>
            <a:r>
              <a:rPr lang="sl-SI" dirty="0">
                <a:solidFill>
                  <a:schemeClr val="accent6">
                    <a:lumMod val="75000"/>
                  </a:schemeClr>
                </a:solidFill>
              </a:rPr>
              <a:t>Kako nam učni načrt pomaga pri načrtovanju, poučevanju in ocenjevanju </a:t>
            </a:r>
            <a:endParaRPr lang="en-US" dirty="0">
              <a:solidFill>
                <a:schemeClr val="accent6">
                  <a:lumMod val="75000"/>
                </a:schemeClr>
              </a:solidFill>
            </a:endParaRPr>
          </a:p>
        </p:txBody>
      </p:sp>
      <p:sp>
        <p:nvSpPr>
          <p:cNvPr id="7" name="Ograda vsebine 3"/>
          <p:cNvSpPr>
            <a:spLocks noGrp="1"/>
          </p:cNvSpPr>
          <p:nvPr>
            <p:ph idx="1"/>
          </p:nvPr>
        </p:nvSpPr>
        <p:spPr>
          <a:xfrm>
            <a:off x="0" y="1681251"/>
            <a:ext cx="10972800" cy="941875"/>
          </a:xfrm>
          <a:solidFill>
            <a:srgbClr val="FFFFB7"/>
          </a:solidFill>
        </p:spPr>
        <p:txBody>
          <a:bodyPr>
            <a:noAutofit/>
          </a:bodyPr>
          <a:lstStyle/>
          <a:p>
            <a:pPr marL="0" indent="0">
              <a:buNone/>
            </a:pPr>
            <a:r>
              <a:rPr lang="sl-SI" sz="2000" dirty="0">
                <a:solidFill>
                  <a:srgbClr val="FF0000"/>
                </a:solidFill>
              </a:rPr>
              <a:t>1. Opredelitev predmeta</a:t>
            </a:r>
          </a:p>
          <a:p>
            <a:pPr marL="0" indent="0">
              <a:buNone/>
            </a:pPr>
            <a:r>
              <a:rPr lang="sl-SI" sz="1800" dirty="0">
                <a:solidFill>
                  <a:schemeClr val="tx1"/>
                </a:solidFill>
              </a:rPr>
              <a:t>…umestitev predmeta v izobraževalni in širši družbeni kontekst, temeljni razlogi, nameni in dejavniki oz. okoliščine. </a:t>
            </a:r>
          </a:p>
          <a:p>
            <a:pPr marL="0" indent="0">
              <a:buNone/>
            </a:pPr>
            <a:endParaRPr lang="sl-SI" sz="1800" dirty="0"/>
          </a:p>
          <a:p>
            <a:pPr marL="0" indent="0">
              <a:buNone/>
            </a:pPr>
            <a:endParaRPr lang="en-US" dirty="0"/>
          </a:p>
        </p:txBody>
      </p:sp>
      <p:sp>
        <p:nvSpPr>
          <p:cNvPr id="8" name="Pravokotnik 7"/>
          <p:cNvSpPr/>
          <p:nvPr/>
        </p:nvSpPr>
        <p:spPr>
          <a:xfrm>
            <a:off x="485774" y="2623126"/>
            <a:ext cx="11542102" cy="954107"/>
          </a:xfrm>
          <a:prstGeom prst="rect">
            <a:avLst/>
          </a:prstGeom>
          <a:solidFill>
            <a:srgbClr val="FFFF99"/>
          </a:solidFill>
        </p:spPr>
        <p:txBody>
          <a:bodyPr wrap="square">
            <a:spAutoFit/>
          </a:bodyPr>
          <a:lstStyle/>
          <a:p>
            <a:r>
              <a:rPr lang="sl-SI" sz="2000" dirty="0">
                <a:solidFill>
                  <a:srgbClr val="FF0000"/>
                </a:solidFill>
              </a:rPr>
              <a:t>2. Splošni cilji</a:t>
            </a:r>
          </a:p>
          <a:p>
            <a:r>
              <a:rPr lang="sl-SI" dirty="0"/>
              <a:t>… so temeljni nameni in usmeritve za poučevanje predmeta, vsebujejo tudi znanje, spretnosti, vrednote in naravnanosti, ki jih učenci razvijajo pri predmetu. So izhodišče za učiteljevo načrtovanje letne priprave.</a:t>
            </a:r>
          </a:p>
        </p:txBody>
      </p:sp>
      <p:sp>
        <p:nvSpPr>
          <p:cNvPr id="9" name="Pravokotnik 8"/>
          <p:cNvSpPr/>
          <p:nvPr/>
        </p:nvSpPr>
        <p:spPr>
          <a:xfrm>
            <a:off x="754707" y="3607944"/>
            <a:ext cx="11216346" cy="954107"/>
          </a:xfrm>
          <a:prstGeom prst="rect">
            <a:avLst/>
          </a:prstGeom>
          <a:solidFill>
            <a:srgbClr val="FFFF99"/>
          </a:solidFill>
        </p:spPr>
        <p:txBody>
          <a:bodyPr wrap="square">
            <a:spAutoFit/>
          </a:bodyPr>
          <a:lstStyle/>
          <a:p>
            <a:r>
              <a:rPr lang="sl-SI" sz="2000" dirty="0">
                <a:solidFill>
                  <a:srgbClr val="FF0000"/>
                </a:solidFill>
              </a:rPr>
              <a:t>3. Operativni cilji in vsebine predmeta</a:t>
            </a:r>
          </a:p>
          <a:p>
            <a:r>
              <a:rPr lang="sl-SI" dirty="0"/>
              <a:t>… izhajajo iz splošnih ciljev, a so podrobneje opredeljeni in predstavljajo korake do splošnih ciljev, ki jih učitelj predvidi. Kot taki so izhodišče učiteljevega sprotnega načrtovanja oz. priprave na pouk.</a:t>
            </a:r>
          </a:p>
        </p:txBody>
      </p:sp>
      <p:sp>
        <p:nvSpPr>
          <p:cNvPr id="10" name="Pravokotnik 9"/>
          <p:cNvSpPr/>
          <p:nvPr/>
        </p:nvSpPr>
        <p:spPr>
          <a:xfrm>
            <a:off x="1127613" y="4562051"/>
            <a:ext cx="11064387" cy="1231106"/>
          </a:xfrm>
          <a:prstGeom prst="rect">
            <a:avLst/>
          </a:prstGeom>
          <a:solidFill>
            <a:srgbClr val="FFFF99"/>
          </a:solidFill>
        </p:spPr>
        <p:txBody>
          <a:bodyPr wrap="square" lIns="91440" tIns="45720" rIns="91440" bIns="45720" anchor="t">
            <a:spAutoFit/>
          </a:bodyPr>
          <a:lstStyle/>
          <a:p>
            <a:r>
              <a:rPr lang="sl-SI" sz="2000" dirty="0">
                <a:solidFill>
                  <a:srgbClr val="FF0000"/>
                </a:solidFill>
              </a:rPr>
              <a:t>4. Standardi znanj</a:t>
            </a:r>
          </a:p>
          <a:p>
            <a:r>
              <a:rPr lang="sl-SI" dirty="0"/>
              <a:t>… izhajajo iz  preverljivih operativnih ciljev. V njih so opredeljena znanja, ki naj bi jih učenci razvili do konca določenega obdobja (triletja, redkeje šolskega leta). Opredeljujejo tudi raven dosežkov, ki naj bi jih učenci izkazali pri ocenjevanju znanja. V sedaj veljavnih učnih načrtih so opredeljeni na dveh ravneh zahtevnosti (v OŠ). </a:t>
            </a:r>
          </a:p>
        </p:txBody>
      </p:sp>
      <p:sp>
        <p:nvSpPr>
          <p:cNvPr id="11" name="Pravokotnik 10"/>
          <p:cNvSpPr/>
          <p:nvPr/>
        </p:nvSpPr>
        <p:spPr>
          <a:xfrm>
            <a:off x="1267005" y="5815422"/>
            <a:ext cx="10704048" cy="954107"/>
          </a:xfrm>
          <a:prstGeom prst="rect">
            <a:avLst/>
          </a:prstGeom>
          <a:solidFill>
            <a:srgbClr val="FFFF99"/>
          </a:solidFill>
        </p:spPr>
        <p:txBody>
          <a:bodyPr wrap="square">
            <a:spAutoFit/>
          </a:bodyPr>
          <a:lstStyle/>
          <a:p>
            <a:r>
              <a:rPr lang="sl-SI" sz="2000" dirty="0">
                <a:solidFill>
                  <a:srgbClr val="FF0000"/>
                </a:solidFill>
              </a:rPr>
              <a:t>5. Didaktična priporočila</a:t>
            </a:r>
          </a:p>
          <a:p>
            <a:r>
              <a:rPr lang="sl-SI" dirty="0"/>
              <a:t>… nakazujejo učitelju poti, metode in oblike, na katerih naj temelji pouk, da bodo učenci lahko dosegali cilje in standarde predmeta, in načine preverjanja ter ocenjevanja znanja.</a:t>
            </a:r>
          </a:p>
        </p:txBody>
      </p:sp>
      <p:sp>
        <p:nvSpPr>
          <p:cNvPr id="12" name="PoljeZBesedilom 11"/>
          <p:cNvSpPr txBox="1"/>
          <p:nvPr/>
        </p:nvSpPr>
        <p:spPr>
          <a:xfrm>
            <a:off x="8875967" y="1555178"/>
            <a:ext cx="1676400" cy="369332"/>
          </a:xfrm>
          <a:prstGeom prst="rect">
            <a:avLst/>
          </a:prstGeom>
          <a:solidFill>
            <a:srgbClr val="FF0000"/>
          </a:solidFill>
        </p:spPr>
        <p:txBody>
          <a:bodyPr wrap="square" rtlCol="0">
            <a:spAutoFit/>
          </a:bodyPr>
          <a:lstStyle/>
          <a:p>
            <a:r>
              <a:rPr lang="sl-SI" dirty="0">
                <a:solidFill>
                  <a:schemeClr val="bg1"/>
                </a:solidFill>
              </a:rPr>
              <a:t>KAJ RAZVIJA?</a:t>
            </a:r>
          </a:p>
        </p:txBody>
      </p:sp>
      <p:sp>
        <p:nvSpPr>
          <p:cNvPr id="13" name="PoljeZBesedilom 12"/>
          <p:cNvSpPr txBox="1"/>
          <p:nvPr/>
        </p:nvSpPr>
        <p:spPr>
          <a:xfrm>
            <a:off x="10644295" y="1787872"/>
            <a:ext cx="1628558" cy="1200329"/>
          </a:xfrm>
          <a:prstGeom prst="rect">
            <a:avLst/>
          </a:prstGeom>
          <a:solidFill>
            <a:srgbClr val="FF0000"/>
          </a:solidFill>
        </p:spPr>
        <p:txBody>
          <a:bodyPr wrap="square" rtlCol="0">
            <a:spAutoFit/>
          </a:bodyPr>
          <a:lstStyle/>
          <a:p>
            <a:r>
              <a:rPr lang="sl-SI" dirty="0">
                <a:solidFill>
                  <a:schemeClr val="bg1"/>
                </a:solidFill>
              </a:rPr>
              <a:t>TEMELJNE USMERITVE ZA LETNO NAČRTOVANJE</a:t>
            </a:r>
          </a:p>
        </p:txBody>
      </p:sp>
      <p:sp>
        <p:nvSpPr>
          <p:cNvPr id="14" name="PoljeZBesedilom 13"/>
          <p:cNvSpPr txBox="1"/>
          <p:nvPr/>
        </p:nvSpPr>
        <p:spPr>
          <a:xfrm>
            <a:off x="9310454" y="3555754"/>
            <a:ext cx="2370267" cy="369332"/>
          </a:xfrm>
          <a:prstGeom prst="rect">
            <a:avLst/>
          </a:prstGeom>
          <a:solidFill>
            <a:srgbClr val="FF0000"/>
          </a:solidFill>
        </p:spPr>
        <p:txBody>
          <a:bodyPr wrap="square" rtlCol="0">
            <a:spAutoFit/>
          </a:bodyPr>
          <a:lstStyle/>
          <a:p>
            <a:r>
              <a:rPr lang="sl-SI" dirty="0">
                <a:solidFill>
                  <a:schemeClr val="bg1"/>
                </a:solidFill>
              </a:rPr>
              <a:t>KAJ POUČUJEM?</a:t>
            </a:r>
          </a:p>
        </p:txBody>
      </p:sp>
      <p:sp>
        <p:nvSpPr>
          <p:cNvPr id="15" name="PoljeZBesedilom 14"/>
          <p:cNvSpPr txBox="1"/>
          <p:nvPr/>
        </p:nvSpPr>
        <p:spPr>
          <a:xfrm>
            <a:off x="8737600" y="4325178"/>
            <a:ext cx="3254445" cy="369332"/>
          </a:xfrm>
          <a:prstGeom prst="rect">
            <a:avLst/>
          </a:prstGeom>
          <a:solidFill>
            <a:srgbClr val="FF0000"/>
          </a:solidFill>
        </p:spPr>
        <p:txBody>
          <a:bodyPr wrap="square" rtlCol="0">
            <a:spAutoFit/>
          </a:bodyPr>
          <a:lstStyle/>
          <a:p>
            <a:r>
              <a:rPr lang="sl-SI" dirty="0">
                <a:solidFill>
                  <a:schemeClr val="bg1"/>
                </a:solidFill>
              </a:rPr>
              <a:t>KAJ IN KAKO OCENJUJEM?</a:t>
            </a:r>
          </a:p>
        </p:txBody>
      </p:sp>
      <p:sp>
        <p:nvSpPr>
          <p:cNvPr id="16" name="PoljeZBesedilom 15"/>
          <p:cNvSpPr txBox="1"/>
          <p:nvPr/>
        </p:nvSpPr>
        <p:spPr>
          <a:xfrm>
            <a:off x="9685676" y="5815422"/>
            <a:ext cx="2506324" cy="369332"/>
          </a:xfrm>
          <a:prstGeom prst="rect">
            <a:avLst/>
          </a:prstGeom>
          <a:solidFill>
            <a:srgbClr val="FF0000"/>
          </a:solidFill>
        </p:spPr>
        <p:txBody>
          <a:bodyPr wrap="square" rtlCol="0">
            <a:spAutoFit/>
          </a:bodyPr>
          <a:lstStyle/>
          <a:p>
            <a:r>
              <a:rPr lang="sl-SI" dirty="0">
                <a:solidFill>
                  <a:schemeClr val="bg1"/>
                </a:solidFill>
              </a:rPr>
              <a:t>KAJ POUČUJEM?</a:t>
            </a:r>
          </a:p>
        </p:txBody>
      </p:sp>
    </p:spTree>
    <p:extLst>
      <p:ext uri="{BB962C8B-B14F-4D97-AF65-F5344CB8AC3E}">
        <p14:creationId xmlns:p14="http://schemas.microsoft.com/office/powerpoint/2010/main" val="40778343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45</a:t>
            </a:fld>
            <a:endParaRPr lang="en-US"/>
          </a:p>
        </p:txBody>
      </p:sp>
      <p:sp>
        <p:nvSpPr>
          <p:cNvPr id="6" name="Naslov 1"/>
          <p:cNvSpPr>
            <a:spLocks noGrp="1"/>
          </p:cNvSpPr>
          <p:nvPr>
            <p:ph type="title"/>
          </p:nvPr>
        </p:nvSpPr>
        <p:spPr>
          <a:xfrm>
            <a:off x="-103162" y="408313"/>
            <a:ext cx="12630150" cy="1143000"/>
          </a:xfrm>
        </p:spPr>
        <p:txBody>
          <a:bodyPr>
            <a:normAutofit fontScale="90000"/>
          </a:bodyPr>
          <a:lstStyle/>
          <a:p>
            <a:r>
              <a:rPr lang="sl-SI" dirty="0">
                <a:solidFill>
                  <a:schemeClr val="accent6">
                    <a:lumMod val="75000"/>
                  </a:schemeClr>
                </a:solidFill>
              </a:rPr>
              <a:t>Kako nam učni načrt pomaga pri načrtovanju, poučevanju in ocenjevanju </a:t>
            </a:r>
            <a:endParaRPr lang="en-US" dirty="0">
              <a:solidFill>
                <a:schemeClr val="accent6">
                  <a:lumMod val="75000"/>
                </a:schemeClr>
              </a:solidFill>
            </a:endParaRPr>
          </a:p>
        </p:txBody>
      </p:sp>
      <p:grpSp>
        <p:nvGrpSpPr>
          <p:cNvPr id="17" name="Skupina 16"/>
          <p:cNvGrpSpPr/>
          <p:nvPr/>
        </p:nvGrpSpPr>
        <p:grpSpPr>
          <a:xfrm>
            <a:off x="928688" y="1060291"/>
            <a:ext cx="9723601" cy="5389048"/>
            <a:chOff x="-816857" y="0"/>
            <a:chExt cx="7935207" cy="3895966"/>
          </a:xfrm>
        </p:grpSpPr>
        <p:sp>
          <p:nvSpPr>
            <p:cNvPr id="18" name="Polje z besedilom 11"/>
            <p:cNvSpPr txBox="1"/>
            <p:nvPr/>
          </p:nvSpPr>
          <p:spPr>
            <a:xfrm>
              <a:off x="4067175" y="2800350"/>
              <a:ext cx="564923" cy="3048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sl-SI" sz="1100">
                  <a:effectLst/>
                  <a:latin typeface="Calibri" panose="020F0502020204030204" pitchFamily="34" charset="0"/>
                  <a:ea typeface="Calibri" panose="020F0502020204030204" pitchFamily="34" charset="0"/>
                  <a:cs typeface="Times New Roman" panose="02020603050405020304" pitchFamily="18" charset="0"/>
                </a:rPr>
                <a:t>IZBOR</a:t>
              </a:r>
            </a:p>
          </p:txBody>
        </p:sp>
        <p:sp>
          <p:nvSpPr>
            <p:cNvPr id="19" name="Zaobljeni pravokotnik 18"/>
            <p:cNvSpPr/>
            <p:nvPr/>
          </p:nvSpPr>
          <p:spPr>
            <a:xfrm>
              <a:off x="1724025" y="1562100"/>
              <a:ext cx="1543050" cy="635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sl-SI" sz="1400" b="1" dirty="0" smtClean="0">
                <a:effectLst/>
                <a:ea typeface="Calibri" panose="020F0502020204030204" pitchFamily="34" charset="0"/>
                <a:cs typeface="Times New Roman" panose="02020603050405020304" pitchFamily="18" charset="0"/>
              </a:endParaRPr>
            </a:p>
            <a:p>
              <a:pPr algn="ctr">
                <a:lnSpc>
                  <a:spcPct val="107000"/>
                </a:lnSpc>
                <a:spcAft>
                  <a:spcPts val="800"/>
                </a:spcAft>
              </a:pPr>
              <a:r>
                <a:rPr lang="sl-SI" b="1" dirty="0" smtClean="0">
                  <a:effectLst/>
                  <a:ea typeface="Calibri" panose="020F0502020204030204" pitchFamily="34" charset="0"/>
                  <a:cs typeface="Times New Roman" panose="02020603050405020304" pitchFamily="18" charset="0"/>
                </a:rPr>
                <a:t>CILJI </a:t>
              </a:r>
              <a:r>
                <a:rPr lang="sl-SI" b="1" dirty="0">
                  <a:effectLst/>
                  <a:ea typeface="Calibri" panose="020F0502020204030204" pitchFamily="34" charset="0"/>
                  <a:cs typeface="Times New Roman" panose="02020603050405020304" pitchFamily="18" charset="0"/>
                </a:rPr>
                <a:t>V UČNEM NAČRTU</a:t>
              </a:r>
              <a:endParaRPr lang="sl-SI" dirty="0">
                <a:effectLst/>
                <a:ea typeface="Calibri" panose="020F0502020204030204" pitchFamily="34" charset="0"/>
                <a:cs typeface="Times New Roman" panose="02020603050405020304" pitchFamily="18" charset="0"/>
              </a:endParaRPr>
            </a:p>
            <a:p>
              <a:pPr algn="ctr">
                <a:lnSpc>
                  <a:spcPct val="107000"/>
                </a:lnSpc>
                <a:spcAft>
                  <a:spcPts val="800"/>
                </a:spcAft>
              </a:pPr>
              <a:r>
                <a:rPr lang="sl-SI" sz="1400" b="1" dirty="0">
                  <a:effectLst/>
                  <a:ea typeface="Calibri" panose="020F0502020204030204" pitchFamily="34" charset="0"/>
                  <a:cs typeface="Times New Roman" panose="02020603050405020304" pitchFamily="18" charset="0"/>
                </a:rPr>
                <a:t> </a:t>
              </a:r>
              <a:endParaRPr lang="sl-SI" sz="1100" dirty="0">
                <a:effectLst/>
                <a:ea typeface="Calibri" panose="020F0502020204030204" pitchFamily="34" charset="0"/>
                <a:cs typeface="Times New Roman" panose="02020603050405020304" pitchFamily="18" charset="0"/>
              </a:endParaRPr>
            </a:p>
          </p:txBody>
        </p:sp>
        <p:sp>
          <p:nvSpPr>
            <p:cNvPr id="20" name="Zaobljeni pravokotnik 19"/>
            <p:cNvSpPr/>
            <p:nvPr/>
          </p:nvSpPr>
          <p:spPr>
            <a:xfrm>
              <a:off x="4991100" y="1543050"/>
              <a:ext cx="1543050" cy="758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b="1" dirty="0">
                  <a:effectLst/>
                  <a:ea typeface="Calibri" panose="020F0502020204030204" pitchFamily="34" charset="0"/>
                  <a:cs typeface="Times New Roman" panose="02020603050405020304" pitchFamily="18" charset="0"/>
                </a:rPr>
                <a:t>STANDARDI ZNANJA</a:t>
              </a:r>
              <a:endParaRPr lang="sl-SI" dirty="0">
                <a:effectLst/>
                <a:ea typeface="Calibri" panose="020F0502020204030204" pitchFamily="34" charset="0"/>
                <a:cs typeface="Times New Roman" panose="02020603050405020304" pitchFamily="18" charset="0"/>
              </a:endParaRPr>
            </a:p>
          </p:txBody>
        </p:sp>
        <p:sp>
          <p:nvSpPr>
            <p:cNvPr id="21" name="Puščica dol 20"/>
            <p:cNvSpPr/>
            <p:nvPr/>
          </p:nvSpPr>
          <p:spPr>
            <a:xfrm rot="20032504">
              <a:off x="2009775" y="1038225"/>
              <a:ext cx="292100" cy="542925"/>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22" name="Puščica dol 21"/>
            <p:cNvSpPr/>
            <p:nvPr/>
          </p:nvSpPr>
          <p:spPr>
            <a:xfrm>
              <a:off x="5629275" y="2352675"/>
              <a:ext cx="276225" cy="396875"/>
            </a:xfrm>
            <a:prstGeom prst="downArrow">
              <a:avLst/>
            </a:prstGeom>
            <a:solidFill>
              <a:srgbClr val="FFC000"/>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23" name="Puščica dol 22"/>
            <p:cNvSpPr/>
            <p:nvPr/>
          </p:nvSpPr>
          <p:spPr>
            <a:xfrm rot="18876867">
              <a:off x="4710112" y="1157288"/>
              <a:ext cx="274320" cy="555625"/>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24" name="Zaobljeni pravokotnik 23"/>
            <p:cNvSpPr/>
            <p:nvPr/>
          </p:nvSpPr>
          <p:spPr>
            <a:xfrm>
              <a:off x="3038475" y="371475"/>
              <a:ext cx="1752600" cy="8477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1400" b="1">
                  <a:solidFill>
                    <a:srgbClr val="002060"/>
                  </a:solidFill>
                  <a:effectLst/>
                  <a:ea typeface="Calibri" panose="020F0502020204030204" pitchFamily="34" charset="0"/>
                  <a:cs typeface="Times New Roman" panose="02020603050405020304" pitchFamily="18" charset="0"/>
                </a:rPr>
                <a:t>ZNANJE (V</a:t>
              </a:r>
              <a:r>
                <a:rPr lang="sl-SI" sz="1400" b="1">
                  <a:solidFill>
                    <a:srgbClr val="002060"/>
                  </a:solidFill>
                  <a:effectLst/>
                  <a:ea typeface="Calibri" panose="020F0502020204030204" pitchFamily="34" charset="0"/>
                  <a:cs typeface="Calibri" panose="020F0502020204030204" pitchFamily="34" charset="0"/>
                </a:rPr>
                <a:t>É</a:t>
              </a:r>
              <a:r>
                <a:rPr lang="sl-SI" sz="1400" b="1">
                  <a:solidFill>
                    <a:srgbClr val="002060"/>
                  </a:solidFill>
                  <a:effectLst/>
                  <a:ea typeface="Calibri" panose="020F0502020204030204" pitchFamily="34" charset="0"/>
                  <a:cs typeface="Times New Roman" panose="02020603050405020304" pitchFamily="18" charset="0"/>
                </a:rPr>
                <a:t>DENJE, SPPRETNOSTI, VEŠČINE)</a:t>
              </a:r>
              <a:endParaRPr lang="sl-SI" sz="1100">
                <a:solidFill>
                  <a:srgbClr val="002060"/>
                </a:solidFill>
                <a:effectLst/>
                <a:ea typeface="Calibri" panose="020F0502020204030204" pitchFamily="34" charset="0"/>
                <a:cs typeface="Times New Roman" panose="02020603050405020304" pitchFamily="18" charset="0"/>
              </a:endParaRPr>
            </a:p>
          </p:txBody>
        </p:sp>
        <p:sp>
          <p:nvSpPr>
            <p:cNvPr id="25" name="Zaobljeni pravokotnik 24"/>
            <p:cNvSpPr/>
            <p:nvPr/>
          </p:nvSpPr>
          <p:spPr>
            <a:xfrm>
              <a:off x="1352550" y="371475"/>
              <a:ext cx="1390650" cy="8477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1400" b="1" dirty="0">
                  <a:solidFill>
                    <a:srgbClr val="002060"/>
                  </a:solidFill>
                  <a:effectLst/>
                  <a:ea typeface="Calibri" panose="020F0502020204030204" pitchFamily="34" charset="0"/>
                  <a:cs typeface="Times New Roman" panose="02020603050405020304" pitchFamily="18" charset="0"/>
                </a:rPr>
                <a:t>VREDNOTE, STALIŠČA, ODNOSI…</a:t>
              </a:r>
              <a:endParaRPr lang="sl-SI" sz="1100" dirty="0">
                <a:solidFill>
                  <a:srgbClr val="002060"/>
                </a:solidFill>
                <a:effectLst/>
                <a:ea typeface="Calibri" panose="020F0502020204030204" pitchFamily="34" charset="0"/>
                <a:cs typeface="Times New Roman" panose="02020603050405020304" pitchFamily="18" charset="0"/>
              </a:endParaRPr>
            </a:p>
          </p:txBody>
        </p:sp>
        <p:sp>
          <p:nvSpPr>
            <p:cNvPr id="26" name="Zaobljeni pravokotnik 25"/>
            <p:cNvSpPr/>
            <p:nvPr/>
          </p:nvSpPr>
          <p:spPr>
            <a:xfrm>
              <a:off x="4933950" y="2800350"/>
              <a:ext cx="2184400" cy="98617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2000" b="1" dirty="0">
                  <a:solidFill>
                    <a:srgbClr val="002060"/>
                  </a:solidFill>
                  <a:effectLst/>
                  <a:ea typeface="Calibri" panose="020F0502020204030204" pitchFamily="34" charset="0"/>
                  <a:cs typeface="Times New Roman" panose="02020603050405020304" pitchFamily="18" charset="0"/>
                </a:rPr>
                <a:t>KRITERIJI ZA OCENJEVANJE ZNANJA</a:t>
              </a:r>
              <a:endParaRPr lang="sl-SI" sz="2000" dirty="0">
                <a:solidFill>
                  <a:srgbClr val="002060"/>
                </a:solidFill>
                <a:effectLst/>
                <a:ea typeface="Calibri" panose="020F0502020204030204" pitchFamily="34" charset="0"/>
                <a:cs typeface="Times New Roman" panose="02020603050405020304" pitchFamily="18" charset="0"/>
              </a:endParaRPr>
            </a:p>
          </p:txBody>
        </p:sp>
        <p:sp>
          <p:nvSpPr>
            <p:cNvPr id="27" name="Puščica dol 26"/>
            <p:cNvSpPr/>
            <p:nvPr/>
          </p:nvSpPr>
          <p:spPr>
            <a:xfrm>
              <a:off x="2219325" y="2301875"/>
              <a:ext cx="292100" cy="355600"/>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28" name="Puščica dol 27"/>
            <p:cNvSpPr/>
            <p:nvPr/>
          </p:nvSpPr>
          <p:spPr>
            <a:xfrm rot="2004047">
              <a:off x="3124200" y="1190625"/>
              <a:ext cx="292100" cy="385216"/>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29" name="Zaobljeni pravokotnik 28"/>
            <p:cNvSpPr/>
            <p:nvPr/>
          </p:nvSpPr>
          <p:spPr>
            <a:xfrm>
              <a:off x="1476375" y="2724150"/>
              <a:ext cx="2374900" cy="117181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2000" b="1" dirty="0">
                  <a:solidFill>
                    <a:srgbClr val="002060"/>
                  </a:solidFill>
                  <a:effectLst/>
                  <a:ea typeface="Calibri" panose="020F0502020204030204" pitchFamily="34" charset="0"/>
                  <a:cs typeface="Times New Roman" panose="02020603050405020304" pitchFamily="18" charset="0"/>
                </a:rPr>
                <a:t>KRITERIJI USPEŠNOSTI</a:t>
              </a:r>
              <a:r>
                <a:rPr lang="sl-SI" sz="2000" dirty="0">
                  <a:solidFill>
                    <a:srgbClr val="002060"/>
                  </a:solidFill>
                  <a:effectLst/>
                  <a:ea typeface="Calibri" panose="020F0502020204030204" pitchFamily="34" charset="0"/>
                  <a:cs typeface="Times New Roman" panose="02020603050405020304" pitchFamily="18" charset="0"/>
                </a:rPr>
                <a:t> </a:t>
              </a:r>
              <a:r>
                <a:rPr lang="sl-SI" sz="2000" b="1" dirty="0">
                  <a:solidFill>
                    <a:srgbClr val="002060"/>
                  </a:solidFill>
                  <a:effectLst/>
                  <a:ea typeface="Calibri" panose="020F0502020204030204" pitchFamily="34" charset="0"/>
                  <a:cs typeface="Times New Roman" panose="02020603050405020304" pitchFamily="18" charset="0"/>
                </a:rPr>
                <a:t>za spremljanje, </a:t>
              </a:r>
              <a:r>
                <a:rPr lang="sl-SI" sz="2000" b="1" dirty="0" smtClean="0">
                  <a:solidFill>
                    <a:srgbClr val="002060"/>
                  </a:solidFill>
                  <a:effectLst/>
                  <a:ea typeface="Calibri" panose="020F0502020204030204" pitchFamily="34" charset="0"/>
                  <a:cs typeface="Times New Roman" panose="02020603050405020304" pitchFamily="18" charset="0"/>
                </a:rPr>
                <a:t>samovrednotenje, vrstniško vrednotenje</a:t>
              </a:r>
              <a:endParaRPr lang="sl-SI" sz="2000" b="1" dirty="0">
                <a:solidFill>
                  <a:srgbClr val="002060"/>
                </a:solidFill>
                <a:effectLst/>
                <a:ea typeface="Calibri" panose="020F0502020204030204" pitchFamily="34" charset="0"/>
                <a:cs typeface="Times New Roman" panose="02020603050405020304" pitchFamily="18" charset="0"/>
              </a:endParaRPr>
            </a:p>
          </p:txBody>
        </p:sp>
        <p:sp>
          <p:nvSpPr>
            <p:cNvPr id="30" name="Puščica dol 29"/>
            <p:cNvSpPr/>
            <p:nvPr/>
          </p:nvSpPr>
          <p:spPr>
            <a:xfrm>
              <a:off x="2917825" y="2301875"/>
              <a:ext cx="292100" cy="355600"/>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sp>
          <p:nvSpPr>
            <p:cNvPr id="31" name="Polje z besedilom 9"/>
            <p:cNvSpPr txBox="1"/>
            <p:nvPr/>
          </p:nvSpPr>
          <p:spPr>
            <a:xfrm>
              <a:off x="57150" y="0"/>
              <a:ext cx="6757415" cy="3714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sl-SI" sz="1600" dirty="0" smtClean="0">
                  <a:solidFill>
                    <a:schemeClr val="accent3"/>
                  </a:solidFill>
                  <a:latin typeface="Calibri" panose="020F0502020204030204" pitchFamily="34" charset="0"/>
                  <a:ea typeface="Calibri" panose="020F0502020204030204" pitchFamily="34" charset="0"/>
                  <a:cs typeface="Times New Roman" panose="02020603050405020304" pitchFamily="18" charset="0"/>
                </a:rPr>
                <a:t>KAJ VSE</a:t>
              </a:r>
              <a:r>
                <a:rPr lang="sl-SI" sz="1600" dirty="0" smtClean="0">
                  <a:solidFill>
                    <a:schemeClr val="accent3"/>
                  </a:solidFill>
                  <a:effectLst/>
                  <a:latin typeface="Calibri" panose="020F0502020204030204" pitchFamily="34" charset="0"/>
                  <a:ea typeface="Calibri" panose="020F0502020204030204" pitchFamily="34" charset="0"/>
                  <a:cs typeface="Times New Roman" panose="02020603050405020304" pitchFamily="18" charset="0"/>
                </a:rPr>
                <a:t> </a:t>
              </a:r>
              <a:r>
                <a:rPr lang="sl-SI"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rPr>
                <a:t>NAJ SE UČENCI V UČNEM PROCESU </a:t>
              </a:r>
              <a:r>
                <a:rPr lang="sl-SI" sz="1600" dirty="0" smtClean="0">
                  <a:solidFill>
                    <a:schemeClr val="accent3"/>
                  </a:solidFill>
                  <a:effectLst/>
                  <a:latin typeface="Calibri" panose="020F0502020204030204" pitchFamily="34" charset="0"/>
                  <a:ea typeface="Calibri" panose="020F0502020204030204" pitchFamily="34" charset="0"/>
                  <a:cs typeface="Times New Roman" panose="02020603050405020304" pitchFamily="18" charset="0"/>
                </a:rPr>
                <a:t>NAUČIJO/RAZVIJEJO/PRIDOBIJO?</a:t>
              </a:r>
              <a:endParaRPr lang="sl-SI" sz="1600" dirty="0">
                <a:solidFill>
                  <a:schemeClr val="accent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Puščica dol 31"/>
            <p:cNvSpPr/>
            <p:nvPr/>
          </p:nvSpPr>
          <p:spPr>
            <a:xfrm rot="16200000">
              <a:off x="4200525" y="2857500"/>
              <a:ext cx="274699" cy="581980"/>
            </a:xfrm>
            <a:prstGeom prst="downArrow">
              <a:avLst/>
            </a:prstGeom>
            <a:solidFill>
              <a:srgbClr val="FFC000"/>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1100">
                  <a:effectLst/>
                  <a:ea typeface="Calibri" panose="020F0502020204030204" pitchFamily="34" charset="0"/>
                  <a:cs typeface="Times New Roman" panose="02020603050405020304" pitchFamily="18" charset="0"/>
                </a:rPr>
                <a:t> </a:t>
              </a:r>
            </a:p>
          </p:txBody>
        </p:sp>
        <p:sp>
          <p:nvSpPr>
            <p:cNvPr id="33" name="Zaobljeni pravokotnik 32"/>
            <p:cNvSpPr/>
            <p:nvPr/>
          </p:nvSpPr>
          <p:spPr>
            <a:xfrm>
              <a:off x="-816857" y="2052239"/>
              <a:ext cx="1931116" cy="1052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sl-SI" sz="1400" b="1" dirty="0" smtClean="0">
                  <a:effectLst/>
                  <a:ea typeface="Calibri" panose="020F0502020204030204" pitchFamily="34" charset="0"/>
                  <a:cs typeface="Times New Roman" panose="02020603050405020304" pitchFamily="18" charset="0"/>
                </a:rPr>
                <a:t>DRUGI ZA UČENCA POMEMBNI VIDIKI  </a:t>
              </a:r>
            </a:p>
            <a:p>
              <a:pPr algn="ctr">
                <a:lnSpc>
                  <a:spcPct val="107000"/>
                </a:lnSpc>
                <a:spcAft>
                  <a:spcPts val="800"/>
                </a:spcAft>
              </a:pPr>
              <a:r>
                <a:rPr lang="sl-SI" sz="1400" b="1" dirty="0" smtClean="0">
                  <a:effectLst/>
                  <a:ea typeface="Calibri" panose="020F0502020204030204" pitchFamily="34" charset="0"/>
                  <a:cs typeface="Times New Roman" panose="02020603050405020304" pitchFamily="18" charset="0"/>
                </a:rPr>
                <a:t>(npr. učne navade, strategije)</a:t>
              </a:r>
              <a:endParaRPr lang="sl-SI" sz="1100" dirty="0">
                <a:effectLst/>
                <a:ea typeface="Calibri" panose="020F0502020204030204" pitchFamily="34" charset="0"/>
                <a:cs typeface="Times New Roman" panose="02020603050405020304" pitchFamily="18" charset="0"/>
              </a:endParaRPr>
            </a:p>
          </p:txBody>
        </p:sp>
        <p:sp>
          <p:nvSpPr>
            <p:cNvPr id="34" name="Puščica dol 33"/>
            <p:cNvSpPr/>
            <p:nvPr/>
          </p:nvSpPr>
          <p:spPr>
            <a:xfrm rot="18751011">
              <a:off x="1220069" y="2463151"/>
              <a:ext cx="277246" cy="362907"/>
            </a:xfrm>
            <a:prstGeom prst="downArrow">
              <a:avLst/>
            </a:prstGeom>
            <a:solidFill>
              <a:srgbClr val="D7E7F5"/>
            </a:solidFill>
            <a:ln>
              <a:solidFill>
                <a:srgbClr val="95B5D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sl-SI"/>
            </a:p>
          </p:txBody>
        </p:sp>
      </p:grpSp>
    </p:spTree>
    <p:extLst>
      <p:ext uri="{BB962C8B-B14F-4D97-AF65-F5344CB8AC3E}">
        <p14:creationId xmlns:p14="http://schemas.microsoft.com/office/powerpoint/2010/main" val="2336656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945855"/>
            <a:ext cx="10972800" cy="4399867"/>
          </a:xfrm>
        </p:spPr>
        <p:txBody>
          <a:bodyPr>
            <a:normAutofit/>
          </a:bodyPr>
          <a:lstStyle/>
          <a:p>
            <a:r>
              <a:rPr lang="sl-SI" sz="6600" dirty="0" smtClean="0">
                <a:solidFill>
                  <a:schemeClr val="tx1"/>
                </a:solidFill>
              </a:rPr>
              <a:t>           </a:t>
            </a:r>
            <a:r>
              <a:rPr lang="sl-SI" sz="6600" dirty="0" smtClean="0">
                <a:solidFill>
                  <a:schemeClr val="accent6">
                    <a:lumMod val="75000"/>
                  </a:schemeClr>
                </a:solidFill>
              </a:rPr>
              <a:t>SPROTNA</a:t>
            </a:r>
            <a:r>
              <a:rPr lang="sl-SI" sz="6600" dirty="0">
                <a:solidFill>
                  <a:schemeClr val="accent6">
                    <a:lumMod val="75000"/>
                  </a:schemeClr>
                </a:solidFill>
              </a:rPr>
              <a:t> </a:t>
            </a:r>
            <a:r>
              <a:rPr lang="sl-SI" sz="6600" dirty="0" smtClean="0">
                <a:solidFill>
                  <a:schemeClr val="accent6">
                    <a:lumMod val="75000"/>
                  </a:schemeClr>
                </a:solidFill>
              </a:rPr>
              <a:t/>
            </a:r>
            <a:br>
              <a:rPr lang="sl-SI" sz="6600" dirty="0" smtClean="0">
                <a:solidFill>
                  <a:schemeClr val="accent6">
                    <a:lumMod val="75000"/>
                  </a:schemeClr>
                </a:solidFill>
              </a:rPr>
            </a:br>
            <a:r>
              <a:rPr lang="sl-SI" sz="6600" dirty="0">
                <a:solidFill>
                  <a:schemeClr val="accent6">
                    <a:lumMod val="75000"/>
                  </a:schemeClr>
                </a:solidFill>
              </a:rPr>
              <a:t> </a:t>
            </a:r>
            <a:r>
              <a:rPr lang="sl-SI" sz="6600" dirty="0" smtClean="0">
                <a:solidFill>
                  <a:schemeClr val="accent6">
                    <a:lumMod val="75000"/>
                  </a:schemeClr>
                </a:solidFill>
              </a:rPr>
              <a:t>                PRIPRAVA </a:t>
            </a:r>
            <a:r>
              <a:rPr lang="sl-SI" sz="6600" dirty="0">
                <a:solidFill>
                  <a:schemeClr val="accent6">
                    <a:lumMod val="75000"/>
                  </a:schemeClr>
                </a:solidFill>
              </a:rPr>
              <a:t/>
            </a:r>
            <a:br>
              <a:rPr lang="sl-SI" sz="6600" dirty="0">
                <a:solidFill>
                  <a:schemeClr val="accent6">
                    <a:lumMod val="75000"/>
                  </a:schemeClr>
                </a:solidFill>
              </a:rPr>
            </a:br>
            <a:r>
              <a:rPr lang="sl-SI" sz="6600" dirty="0" smtClean="0">
                <a:solidFill>
                  <a:schemeClr val="accent6">
                    <a:lumMod val="75000"/>
                  </a:schemeClr>
                </a:solidFill>
              </a:rPr>
              <a:t>                      na </a:t>
            </a:r>
            <a:r>
              <a:rPr lang="sl-SI" sz="6600" dirty="0">
                <a:solidFill>
                  <a:schemeClr val="accent6">
                    <a:lumMod val="75000"/>
                  </a:schemeClr>
                </a:solidFill>
              </a:rPr>
              <a:t>VI delo</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46</a:t>
            </a:fld>
            <a:endParaRPr lang="en-US"/>
          </a:p>
        </p:txBody>
      </p:sp>
      <p:pic>
        <p:nvPicPr>
          <p:cNvPr id="6" name="Slika 4" descr="Slika, ki vsebuje besede besedilo&#10;&#10;Opis je samodejno ustvarjen">
            <a:extLst>
              <a:ext uri="{FF2B5EF4-FFF2-40B4-BE49-F238E27FC236}">
                <a16:creationId xmlns:a16="http://schemas.microsoft.com/office/drawing/2014/main" id="{4323A2F0-AE77-C1A3-A52D-D5F88F40CEC7}"/>
              </a:ext>
            </a:extLst>
          </p:cNvPr>
          <p:cNvPicPr>
            <a:picLocks noChangeAspect="1"/>
          </p:cNvPicPr>
          <p:nvPr/>
        </p:nvPicPr>
        <p:blipFill>
          <a:blip r:embed="rId3"/>
          <a:stretch>
            <a:fillRect/>
          </a:stretch>
        </p:blipFill>
        <p:spPr>
          <a:xfrm rot="-5400000">
            <a:off x="-1810109" y="2994335"/>
            <a:ext cx="4497237" cy="754311"/>
          </a:xfrm>
          <a:prstGeom prst="rect">
            <a:avLst/>
          </a:prstGeom>
        </p:spPr>
      </p:pic>
      <p:sp>
        <p:nvSpPr>
          <p:cNvPr id="7" name="PoljeZBesedilom 6"/>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367916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781733"/>
            <a:ext cx="10972800" cy="695375"/>
          </a:xfrm>
        </p:spPr>
        <p:txBody>
          <a:bodyPr/>
          <a:lstStyle/>
          <a:p>
            <a:r>
              <a:rPr lang="sl-SI" dirty="0"/>
              <a:t>TEMELJ ZA NAČRTOVANJE SPROTNE PRIPRAVE</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47</a:t>
            </a:fld>
            <a:endParaRPr lang="en-US"/>
          </a:p>
        </p:txBody>
      </p:sp>
      <p:pic>
        <p:nvPicPr>
          <p:cNvPr id="7" name="Slika 4" descr="Slika, ki vsebuje besede besedilo&#10;&#10;Opis je samodejno ustvarjen">
            <a:extLst>
              <a:ext uri="{FF2B5EF4-FFF2-40B4-BE49-F238E27FC236}">
                <a16:creationId xmlns:a16="http://schemas.microsoft.com/office/drawing/2014/main" id="{60C2AF9B-A80E-5BE2-0C2F-B2205993DE60}"/>
              </a:ext>
            </a:extLst>
          </p:cNvPr>
          <p:cNvPicPr>
            <a:picLocks noChangeAspect="1"/>
          </p:cNvPicPr>
          <p:nvPr/>
        </p:nvPicPr>
        <p:blipFill>
          <a:blip r:embed="rId3"/>
          <a:stretch>
            <a:fillRect/>
          </a:stretch>
        </p:blipFill>
        <p:spPr>
          <a:xfrm rot="-5400000">
            <a:off x="-1810109" y="2994335"/>
            <a:ext cx="4497237" cy="754311"/>
          </a:xfrm>
          <a:prstGeom prst="rect">
            <a:avLst/>
          </a:prstGeom>
        </p:spPr>
      </p:pic>
      <p:pic>
        <p:nvPicPr>
          <p:cNvPr id="8" name="Slika 14" descr="Slika, ki vsebuje besede miza&#10;&#10;Opis je samodejno ustvarjen">
            <a:extLst>
              <a:ext uri="{FF2B5EF4-FFF2-40B4-BE49-F238E27FC236}">
                <a16:creationId xmlns:a16="http://schemas.microsoft.com/office/drawing/2014/main" id="{C5A773B1-0796-0209-0550-8622DE40BEE2}"/>
              </a:ext>
            </a:extLst>
          </p:cNvPr>
          <p:cNvPicPr>
            <a:picLocks noGrp="1" noChangeAspect="1"/>
          </p:cNvPicPr>
          <p:nvPr>
            <p:ph idx="1"/>
          </p:nvPr>
        </p:nvPicPr>
        <p:blipFill>
          <a:blip r:embed="rId4"/>
          <a:stretch>
            <a:fillRect/>
          </a:stretch>
        </p:blipFill>
        <p:spPr>
          <a:xfrm>
            <a:off x="1078522" y="1304388"/>
            <a:ext cx="6082033" cy="4315721"/>
          </a:xfrm>
          <a:prstGeom prst="rect">
            <a:avLst/>
          </a:prstGeom>
        </p:spPr>
      </p:pic>
      <p:sp>
        <p:nvSpPr>
          <p:cNvPr id="9" name="PoljeZBesedilom 8"/>
          <p:cNvSpPr txBox="1"/>
          <p:nvPr/>
        </p:nvSpPr>
        <p:spPr>
          <a:xfrm rot="20937878">
            <a:off x="1788356" y="5505687"/>
            <a:ext cx="2514600" cy="400110"/>
          </a:xfrm>
          <a:prstGeom prst="rect">
            <a:avLst/>
          </a:prstGeom>
          <a:solidFill>
            <a:schemeClr val="accent1">
              <a:lumMod val="20000"/>
              <a:lumOff val="80000"/>
            </a:schemeClr>
          </a:solidFill>
          <a:ln w="38100">
            <a:solidFill>
              <a:schemeClr val="accent2">
                <a:lumMod val="75000"/>
              </a:schemeClr>
            </a:solidFill>
          </a:ln>
        </p:spPr>
        <p:txBody>
          <a:bodyPr wrap="square" rtlCol="0">
            <a:spAutoFit/>
          </a:bodyPr>
          <a:lstStyle/>
          <a:p>
            <a:pPr algn="ctr"/>
            <a:r>
              <a:rPr lang="sl-SI" sz="2000" b="1" dirty="0">
                <a:solidFill>
                  <a:srgbClr val="C00000"/>
                </a:solidFill>
              </a:rPr>
              <a:t>PREDMETNIK</a:t>
            </a:r>
          </a:p>
        </p:txBody>
      </p:sp>
      <p:pic>
        <p:nvPicPr>
          <p:cNvPr id="10" name="Slika 9"/>
          <p:cNvPicPr>
            <a:picLocks noChangeAspect="1"/>
          </p:cNvPicPr>
          <p:nvPr/>
        </p:nvPicPr>
        <p:blipFill>
          <a:blip r:embed="rId5"/>
          <a:stretch>
            <a:fillRect/>
          </a:stretch>
        </p:blipFill>
        <p:spPr>
          <a:xfrm rot="20784015">
            <a:off x="7440586" y="1455507"/>
            <a:ext cx="1841546" cy="2570418"/>
          </a:xfrm>
          <a:prstGeom prst="rect">
            <a:avLst/>
          </a:prstGeom>
          <a:ln>
            <a:solidFill>
              <a:schemeClr val="accent2">
                <a:lumMod val="75000"/>
              </a:schemeClr>
            </a:solidFill>
          </a:ln>
        </p:spPr>
      </p:pic>
      <p:pic>
        <p:nvPicPr>
          <p:cNvPr id="11" name="Slika 10"/>
          <p:cNvPicPr>
            <a:picLocks noChangeAspect="1"/>
          </p:cNvPicPr>
          <p:nvPr/>
        </p:nvPicPr>
        <p:blipFill>
          <a:blip r:embed="rId6"/>
          <a:stretch>
            <a:fillRect/>
          </a:stretch>
        </p:blipFill>
        <p:spPr>
          <a:xfrm>
            <a:off x="9526870" y="402690"/>
            <a:ext cx="1790700" cy="2552700"/>
          </a:xfrm>
          <a:prstGeom prst="rect">
            <a:avLst/>
          </a:prstGeom>
          <a:ln>
            <a:solidFill>
              <a:schemeClr val="accent2">
                <a:lumMod val="75000"/>
              </a:schemeClr>
            </a:solidFill>
          </a:ln>
        </p:spPr>
      </p:pic>
      <p:pic>
        <p:nvPicPr>
          <p:cNvPr id="12" name="Slika 11"/>
          <p:cNvPicPr>
            <a:picLocks noChangeAspect="1"/>
          </p:cNvPicPr>
          <p:nvPr/>
        </p:nvPicPr>
        <p:blipFill>
          <a:blip r:embed="rId7"/>
          <a:stretch>
            <a:fillRect/>
          </a:stretch>
        </p:blipFill>
        <p:spPr>
          <a:xfrm>
            <a:off x="10344773" y="1518840"/>
            <a:ext cx="1800225" cy="2543175"/>
          </a:xfrm>
          <a:prstGeom prst="rect">
            <a:avLst/>
          </a:prstGeom>
          <a:ln>
            <a:solidFill>
              <a:schemeClr val="accent2">
                <a:lumMod val="75000"/>
              </a:schemeClr>
            </a:solidFill>
          </a:ln>
        </p:spPr>
      </p:pic>
      <p:pic>
        <p:nvPicPr>
          <p:cNvPr id="13" name="Slika 12"/>
          <p:cNvPicPr>
            <a:picLocks noChangeAspect="1"/>
          </p:cNvPicPr>
          <p:nvPr/>
        </p:nvPicPr>
        <p:blipFill>
          <a:blip r:embed="rId8"/>
          <a:stretch>
            <a:fillRect/>
          </a:stretch>
        </p:blipFill>
        <p:spPr>
          <a:xfrm rot="21142186">
            <a:off x="7885567" y="2983574"/>
            <a:ext cx="1800225" cy="2543175"/>
          </a:xfrm>
          <a:prstGeom prst="rect">
            <a:avLst/>
          </a:prstGeom>
          <a:ln>
            <a:solidFill>
              <a:schemeClr val="accent2">
                <a:lumMod val="75000"/>
              </a:schemeClr>
            </a:solidFill>
          </a:ln>
        </p:spPr>
      </p:pic>
      <p:pic>
        <p:nvPicPr>
          <p:cNvPr id="14" name="Slika 13"/>
          <p:cNvPicPr>
            <a:picLocks noChangeAspect="1"/>
          </p:cNvPicPr>
          <p:nvPr/>
        </p:nvPicPr>
        <p:blipFill>
          <a:blip r:embed="rId9"/>
          <a:stretch>
            <a:fillRect/>
          </a:stretch>
        </p:blipFill>
        <p:spPr>
          <a:xfrm>
            <a:off x="9654959" y="3289942"/>
            <a:ext cx="1800225" cy="2543175"/>
          </a:xfrm>
          <a:prstGeom prst="rect">
            <a:avLst/>
          </a:prstGeom>
          <a:ln>
            <a:solidFill>
              <a:schemeClr val="accent2">
                <a:lumMod val="75000"/>
              </a:schemeClr>
            </a:solidFill>
          </a:ln>
        </p:spPr>
      </p:pic>
      <p:sp>
        <p:nvSpPr>
          <p:cNvPr id="15" name="PoljeZBesedilom 14"/>
          <p:cNvSpPr txBox="1"/>
          <p:nvPr/>
        </p:nvSpPr>
        <p:spPr>
          <a:xfrm>
            <a:off x="8552125" y="4561530"/>
            <a:ext cx="2514600" cy="707886"/>
          </a:xfrm>
          <a:prstGeom prst="rect">
            <a:avLst/>
          </a:prstGeom>
          <a:solidFill>
            <a:schemeClr val="accent1">
              <a:lumMod val="20000"/>
              <a:lumOff val="80000"/>
            </a:schemeClr>
          </a:solidFill>
          <a:ln w="38100">
            <a:solidFill>
              <a:schemeClr val="accent2">
                <a:lumMod val="75000"/>
              </a:schemeClr>
            </a:solidFill>
          </a:ln>
        </p:spPr>
        <p:txBody>
          <a:bodyPr wrap="square" rtlCol="0">
            <a:spAutoFit/>
          </a:bodyPr>
          <a:lstStyle/>
          <a:p>
            <a:pPr algn="ctr"/>
            <a:r>
              <a:rPr lang="sl-SI" sz="2000" b="1" dirty="0">
                <a:solidFill>
                  <a:srgbClr val="C00000"/>
                </a:solidFill>
              </a:rPr>
              <a:t>UČNI NAČRTI IN KATALOGI ZNANJ</a:t>
            </a:r>
          </a:p>
        </p:txBody>
      </p:sp>
      <p:sp>
        <p:nvSpPr>
          <p:cNvPr id="16" name="PoljeZBesedilom 15"/>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001516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48</a:t>
            </a:fld>
            <a:endParaRPr lang="en-US"/>
          </a:p>
        </p:txBody>
      </p:sp>
      <p:pic>
        <p:nvPicPr>
          <p:cNvPr id="6" name="Slika 4" descr="Slika, ki vsebuje besede besedilo&#10;&#10;Opis je samodejno ustvarjen">
            <a:extLst>
              <a:ext uri="{FF2B5EF4-FFF2-40B4-BE49-F238E27FC236}">
                <a16:creationId xmlns:a16="http://schemas.microsoft.com/office/drawing/2014/main" id="{4323A2F0-AE77-C1A3-A52D-D5F88F40CEC7}"/>
              </a:ext>
            </a:extLst>
          </p:cNvPr>
          <p:cNvPicPr>
            <a:picLocks noChangeAspect="1"/>
          </p:cNvPicPr>
          <p:nvPr/>
        </p:nvPicPr>
        <p:blipFill>
          <a:blip r:embed="rId3"/>
          <a:stretch>
            <a:fillRect/>
          </a:stretch>
        </p:blipFill>
        <p:spPr>
          <a:xfrm rot="-5400000">
            <a:off x="-1810109" y="2994335"/>
            <a:ext cx="4497237" cy="754311"/>
          </a:xfrm>
          <a:prstGeom prst="rect">
            <a:avLst/>
          </a:prstGeom>
        </p:spPr>
      </p:pic>
      <p:sp>
        <p:nvSpPr>
          <p:cNvPr id="7" name="PoljeZBesedilom 6"/>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
        <p:nvSpPr>
          <p:cNvPr id="8" name="Rectangle 2"/>
          <p:cNvSpPr>
            <a:spLocks noChangeArrowheads="1"/>
          </p:cNvSpPr>
          <p:nvPr/>
        </p:nvSpPr>
        <p:spPr bwMode="auto">
          <a:xfrm>
            <a:off x="2438400" y="3718758"/>
            <a:ext cx="9753600" cy="2923877"/>
          </a:xfrm>
          <a:prstGeom prst="rect">
            <a:avLst/>
          </a:prstGeom>
          <a:solidFill>
            <a:schemeClr val="accent2">
              <a:lumMod val="20000"/>
              <a:lumOff val="80000"/>
            </a:schemeClr>
          </a:solidFill>
          <a:ln w="57150">
            <a:solidFill>
              <a:schemeClr val="folHlink"/>
            </a:solidFill>
            <a:miter lim="800000"/>
            <a:headEnd/>
            <a:tailEnd/>
          </a:ln>
          <a:extLst/>
        </p:spPr>
        <p:txBody>
          <a:bodyPr wrap="square">
            <a:spAutoFit/>
          </a:bodyPr>
          <a:lstStyle/>
          <a:p>
            <a:pPr fontAlgn="base">
              <a:spcBef>
                <a:spcPct val="0"/>
              </a:spcBef>
              <a:spcAft>
                <a:spcPct val="0"/>
              </a:spcAft>
            </a:pPr>
            <a:r>
              <a:rPr lang="pl-PL" sz="3200" i="1" u="sng" dirty="0">
                <a:solidFill>
                  <a:srgbClr val="2D2D8A">
                    <a:lumMod val="60000"/>
                    <a:lumOff val="40000"/>
                  </a:srgbClr>
                </a:solidFill>
                <a:latin typeface="Arial"/>
              </a:rPr>
              <a:t>Pravilnik o dokumentaciji v osnovni šoli (Uradni list RS, št. 59/08 in 61/12)  </a:t>
            </a:r>
            <a:r>
              <a:rPr lang="sl-SI" sz="3200" i="1" u="sng" dirty="0">
                <a:solidFill>
                  <a:srgbClr val="2D2D8A">
                    <a:lumMod val="60000"/>
                    <a:lumOff val="40000"/>
                  </a:srgbClr>
                </a:solidFill>
                <a:latin typeface="Arial"/>
              </a:rPr>
              <a:t>s prilogo</a:t>
            </a:r>
            <a:endParaRPr lang="sl-SI" sz="2400" dirty="0">
              <a:solidFill>
                <a:srgbClr val="FF0000"/>
              </a:solidFill>
              <a:latin typeface="Arial"/>
            </a:endParaRPr>
          </a:p>
          <a:p>
            <a:pPr fontAlgn="base">
              <a:spcBef>
                <a:spcPct val="0"/>
              </a:spcBef>
              <a:spcAft>
                <a:spcPct val="0"/>
              </a:spcAft>
            </a:pPr>
            <a:r>
              <a:rPr lang="sl-SI" sz="2400" b="1" dirty="0">
                <a:solidFill>
                  <a:srgbClr val="000000"/>
                </a:solidFill>
                <a:latin typeface="Arial"/>
              </a:rPr>
              <a:t>Dokumentacija o delu strokovnih delavcev:</a:t>
            </a:r>
          </a:p>
          <a:p>
            <a:pPr fontAlgn="base">
              <a:spcBef>
                <a:spcPct val="0"/>
              </a:spcBef>
              <a:spcAft>
                <a:spcPct val="0"/>
              </a:spcAft>
              <a:buFont typeface="Wingdings" pitchFamily="2" charset="2"/>
              <a:buChar char="Ø"/>
            </a:pPr>
            <a:r>
              <a:rPr lang="sl-SI" sz="2400" i="1" u="sng" dirty="0">
                <a:solidFill>
                  <a:srgbClr val="CC3300"/>
                </a:solidFill>
                <a:latin typeface="Arial"/>
              </a:rPr>
              <a:t>letna priprava</a:t>
            </a:r>
            <a:r>
              <a:rPr lang="sl-SI" sz="2400" dirty="0">
                <a:solidFill>
                  <a:srgbClr val="CC3300"/>
                </a:solidFill>
                <a:latin typeface="Arial"/>
              </a:rPr>
              <a:t>:</a:t>
            </a:r>
            <a:r>
              <a:rPr lang="sl-SI" sz="2400" dirty="0">
                <a:solidFill>
                  <a:srgbClr val="000000"/>
                </a:solidFill>
                <a:latin typeface="Arial"/>
              </a:rPr>
              <a:t> letna razporeditev ciljev, standardov ter vsebine 		     VI in drugega strokovnega dela</a:t>
            </a:r>
          </a:p>
          <a:p>
            <a:pPr fontAlgn="base">
              <a:spcBef>
                <a:spcPct val="0"/>
              </a:spcBef>
              <a:spcAft>
                <a:spcPct val="0"/>
              </a:spcAft>
              <a:buFont typeface="Wingdings" pitchFamily="2" charset="2"/>
              <a:buChar char="Ø"/>
            </a:pPr>
            <a:r>
              <a:rPr lang="sl-SI" sz="2400" i="1" u="sng" dirty="0">
                <a:solidFill>
                  <a:srgbClr val="CC3300"/>
                </a:solidFill>
                <a:latin typeface="Arial"/>
              </a:rPr>
              <a:t>sprotna priprava na VI delo</a:t>
            </a:r>
            <a:r>
              <a:rPr lang="sl-SI" sz="2400" dirty="0">
                <a:solidFill>
                  <a:srgbClr val="CC3300"/>
                </a:solidFill>
                <a:latin typeface="Arial"/>
              </a:rPr>
              <a:t>:</a:t>
            </a:r>
            <a:r>
              <a:rPr lang="sl-SI" sz="2400" dirty="0">
                <a:solidFill>
                  <a:srgbClr val="000000"/>
                </a:solidFill>
                <a:latin typeface="Arial"/>
              </a:rPr>
              <a:t> metodična in vsebinska priprava na 				     VI delo</a:t>
            </a:r>
          </a:p>
        </p:txBody>
      </p:sp>
      <p:pic>
        <p:nvPicPr>
          <p:cNvPr id="9" name="Picture 9" descr="izsek iz pravilnika">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30" y="66796"/>
            <a:ext cx="8065370" cy="357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2"/>
          <p:cNvSpPr txBox="1">
            <a:spLocks noChangeArrowheads="1"/>
          </p:cNvSpPr>
          <p:nvPr/>
        </p:nvSpPr>
        <p:spPr bwMode="auto">
          <a:xfrm>
            <a:off x="8596125" y="3096853"/>
            <a:ext cx="3595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r>
              <a:rPr lang="sl-SI" sz="1200" i="1" dirty="0">
                <a:solidFill>
                  <a:srgbClr val="000000"/>
                </a:solidFill>
              </a:rPr>
              <a:t>Vir: http://www.uradni-list.si/1/objava.jsp?urlid=200859&amp;stevilka=2566</a:t>
            </a:r>
          </a:p>
        </p:txBody>
      </p:sp>
    </p:spTree>
    <p:extLst>
      <p:ext uri="{BB962C8B-B14F-4D97-AF65-F5344CB8AC3E}">
        <p14:creationId xmlns:p14="http://schemas.microsoft.com/office/powerpoint/2010/main" val="1255682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510650"/>
            <a:ext cx="10972800" cy="685104"/>
          </a:xfrm>
        </p:spPr>
        <p:txBody>
          <a:bodyPr>
            <a:normAutofit fontScale="90000"/>
          </a:bodyPr>
          <a:lstStyle/>
          <a:p>
            <a:r>
              <a:rPr lang="sl-SI" dirty="0"/>
              <a:t>PRIMER OBRAZCA ZA SPROTNO PRIPRAVO</a:t>
            </a:r>
            <a:br>
              <a:rPr lang="sl-SI" dirty="0"/>
            </a:br>
            <a:endParaRPr lang="sl-SI"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49</a:t>
            </a:fld>
            <a:endParaRPr lang="en-US"/>
          </a:p>
        </p:txBody>
      </p:sp>
      <p:pic>
        <p:nvPicPr>
          <p:cNvPr id="6" name="Slika 4" descr="Slika, ki vsebuje besede miza&#10;&#10;Opis je samodejno ustvarjen">
            <a:extLst>
              <a:ext uri="{FF2B5EF4-FFF2-40B4-BE49-F238E27FC236}">
                <a16:creationId xmlns:a16="http://schemas.microsoft.com/office/drawing/2014/main" id="{5B23575B-861F-68EE-AACE-46C0A30E0D71}"/>
              </a:ext>
            </a:extLst>
          </p:cNvPr>
          <p:cNvPicPr>
            <a:picLocks noGrp="1" noChangeAspect="1"/>
          </p:cNvPicPr>
          <p:nvPr>
            <p:ph idx="1"/>
          </p:nvPr>
        </p:nvPicPr>
        <p:blipFill>
          <a:blip r:embed="rId3"/>
          <a:stretch>
            <a:fillRect/>
          </a:stretch>
        </p:blipFill>
        <p:spPr>
          <a:xfrm>
            <a:off x="815665" y="2713761"/>
            <a:ext cx="5677855" cy="3518570"/>
          </a:xfrm>
          <a:prstGeom prst="rect">
            <a:avLst/>
          </a:prstGeom>
        </p:spPr>
      </p:pic>
      <p:pic>
        <p:nvPicPr>
          <p:cNvPr id="7" name="Slika 4" descr="Slika, ki vsebuje besede besedilo&#10;&#10;Opis je samodejno ustvarjen">
            <a:extLst>
              <a:ext uri="{FF2B5EF4-FFF2-40B4-BE49-F238E27FC236}">
                <a16:creationId xmlns:a16="http://schemas.microsoft.com/office/drawing/2014/main" id="{BA78B088-D6A0-7858-0EFD-34C4AF85E9CF}"/>
              </a:ext>
            </a:extLst>
          </p:cNvPr>
          <p:cNvPicPr>
            <a:picLocks noChangeAspect="1"/>
          </p:cNvPicPr>
          <p:nvPr/>
        </p:nvPicPr>
        <p:blipFill>
          <a:blip r:embed="rId4"/>
          <a:stretch>
            <a:fillRect/>
          </a:stretch>
        </p:blipFill>
        <p:spPr>
          <a:xfrm rot="-5400000">
            <a:off x="-1810109" y="2994335"/>
            <a:ext cx="4497237" cy="754311"/>
          </a:xfrm>
          <a:prstGeom prst="rect">
            <a:avLst/>
          </a:prstGeom>
        </p:spPr>
      </p:pic>
      <p:pic>
        <p:nvPicPr>
          <p:cNvPr id="8" name="Slika 3">
            <a:extLst>
              <a:ext uri="{FF2B5EF4-FFF2-40B4-BE49-F238E27FC236}">
                <a16:creationId xmlns:a16="http://schemas.microsoft.com/office/drawing/2014/main" id="{FE44235A-D1EC-7072-70C2-662CF9F7CD09}"/>
              </a:ext>
            </a:extLst>
          </p:cNvPr>
          <p:cNvPicPr>
            <a:picLocks noChangeAspect="1"/>
          </p:cNvPicPr>
          <p:nvPr/>
        </p:nvPicPr>
        <p:blipFill>
          <a:blip r:embed="rId5"/>
          <a:stretch>
            <a:fillRect/>
          </a:stretch>
        </p:blipFill>
        <p:spPr>
          <a:xfrm>
            <a:off x="6375225" y="1008333"/>
            <a:ext cx="4123426" cy="2399598"/>
          </a:xfrm>
          <a:prstGeom prst="rect">
            <a:avLst/>
          </a:prstGeom>
        </p:spPr>
      </p:pic>
      <p:pic>
        <p:nvPicPr>
          <p:cNvPr id="9" name="Slika 5" descr="Slika, ki vsebuje besede miza&#10;&#10;Opis je samodejno ustvarjen">
            <a:extLst>
              <a:ext uri="{FF2B5EF4-FFF2-40B4-BE49-F238E27FC236}">
                <a16:creationId xmlns:a16="http://schemas.microsoft.com/office/drawing/2014/main" id="{B6545D76-3E42-C32B-0FEF-F8C047AB69A6}"/>
              </a:ext>
            </a:extLst>
          </p:cNvPr>
          <p:cNvPicPr>
            <a:picLocks noChangeAspect="1"/>
          </p:cNvPicPr>
          <p:nvPr/>
        </p:nvPicPr>
        <p:blipFill>
          <a:blip r:embed="rId6"/>
          <a:stretch>
            <a:fillRect/>
          </a:stretch>
        </p:blipFill>
        <p:spPr>
          <a:xfrm>
            <a:off x="6889631" y="3619148"/>
            <a:ext cx="5302369" cy="2830191"/>
          </a:xfrm>
          <a:prstGeom prst="rect">
            <a:avLst/>
          </a:prstGeom>
        </p:spPr>
      </p:pic>
      <p:sp>
        <p:nvSpPr>
          <p:cNvPr id="10" name="PoljeZBesedilom 9"/>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430910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528217"/>
            <a:ext cx="10972800" cy="718821"/>
          </a:xfrm>
        </p:spPr>
        <p:txBody>
          <a:bodyPr/>
          <a:lstStyle/>
          <a:p>
            <a:r>
              <a:rPr lang="sl-SI" dirty="0"/>
              <a:t>PRIMER OBRAZCA ZA SPROTNO PRIPRAVO</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50</a:t>
            </a:fld>
            <a:endParaRPr lang="en-US"/>
          </a:p>
        </p:txBody>
      </p:sp>
      <p:pic>
        <p:nvPicPr>
          <p:cNvPr id="6" name="Označba mesta vsebine 3"/>
          <p:cNvPicPr>
            <a:picLocks noGrp="1" noChangeAspect="1"/>
          </p:cNvPicPr>
          <p:nvPr>
            <p:ph idx="1"/>
          </p:nvPr>
        </p:nvPicPr>
        <p:blipFill>
          <a:blip r:embed="rId3"/>
          <a:stretch>
            <a:fillRect/>
          </a:stretch>
        </p:blipFill>
        <p:spPr>
          <a:xfrm>
            <a:off x="2260576" y="1247038"/>
            <a:ext cx="9321824" cy="5274286"/>
          </a:xfrm>
          <a:prstGeom prst="rect">
            <a:avLst/>
          </a:prstGeom>
          <a:ln w="38100">
            <a:solidFill>
              <a:schemeClr val="accent1"/>
            </a:solidFill>
          </a:ln>
        </p:spPr>
      </p:pic>
      <p:sp>
        <p:nvSpPr>
          <p:cNvPr id="7" name="Pravokotnik 6"/>
          <p:cNvSpPr/>
          <p:nvPr/>
        </p:nvSpPr>
        <p:spPr>
          <a:xfrm>
            <a:off x="13063" y="6474432"/>
            <a:ext cx="4241074" cy="2177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sl-SI"/>
              <a:t>Vir: RN Formativno spremljanje</a:t>
            </a:r>
          </a:p>
        </p:txBody>
      </p:sp>
      <p:sp>
        <p:nvSpPr>
          <p:cNvPr id="8" name="PoljeZBesedilom 7"/>
          <p:cNvSpPr txBox="1"/>
          <p:nvPr/>
        </p:nvSpPr>
        <p:spPr>
          <a:xfrm>
            <a:off x="4495800" y="6583289"/>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385709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504092" y="757646"/>
            <a:ext cx="10972800" cy="1143000"/>
          </a:xfrm>
        </p:spPr>
        <p:txBody>
          <a:bodyPr>
            <a:normAutofit fontScale="90000"/>
          </a:bodyPr>
          <a:lstStyle/>
          <a:p>
            <a:r>
              <a:rPr lang="sl-SI" dirty="0"/>
              <a:t/>
            </a:r>
            <a:br>
              <a:rPr lang="sl-SI" dirty="0"/>
            </a:br>
            <a:r>
              <a:rPr lang="sl-SI" dirty="0"/>
              <a:t/>
            </a:r>
            <a:br>
              <a:rPr lang="sl-SI" dirty="0"/>
            </a:br>
            <a:r>
              <a:rPr lang="sl-SI" dirty="0" smtClean="0"/>
              <a:t>Pogoji </a:t>
            </a:r>
            <a:r>
              <a:rPr lang="sl-SI" dirty="0"/>
              <a:t>za opravljanje </a:t>
            </a:r>
            <a:r>
              <a:rPr lang="sl-SI" dirty="0" smtClean="0"/>
              <a:t>strokovnega </a:t>
            </a:r>
            <a:r>
              <a:rPr lang="sl-SI" dirty="0"/>
              <a:t>izpita</a:t>
            </a:r>
            <a:br>
              <a:rPr lang="sl-SI" dirty="0"/>
            </a:br>
            <a:r>
              <a:rPr lang="sl-SI" dirty="0"/>
              <a:t/>
            </a:r>
            <a:br>
              <a:rPr lang="sl-SI" dirty="0"/>
            </a:br>
            <a:endParaRPr lang="sl-SI" dirty="0"/>
          </a:p>
        </p:txBody>
      </p:sp>
      <p:sp>
        <p:nvSpPr>
          <p:cNvPr id="4" name="Označba mesta vsebine 3"/>
          <p:cNvSpPr>
            <a:spLocks noGrp="1"/>
          </p:cNvSpPr>
          <p:nvPr>
            <p:ph sz="half" idx="2"/>
          </p:nvPr>
        </p:nvSpPr>
        <p:spPr>
          <a:xfrm>
            <a:off x="5107498" y="2428857"/>
            <a:ext cx="6007608" cy="4034162"/>
          </a:xfrm>
        </p:spPr>
        <p:txBody>
          <a:bodyPr>
            <a:normAutofit/>
          </a:bodyPr>
          <a:lstStyle/>
          <a:p>
            <a:pPr marL="0" indent="0">
              <a:buNone/>
            </a:pPr>
            <a:r>
              <a:rPr lang="sl-SI" sz="2500" b="1" dirty="0">
                <a:solidFill>
                  <a:srgbClr val="002060"/>
                </a:solidFill>
              </a:rPr>
              <a:t>102. člen ZOFVI, Pravilnik – strokovni izpit</a:t>
            </a:r>
          </a:p>
          <a:p>
            <a:pPr marL="0" indent="0">
              <a:buNone/>
            </a:pPr>
            <a:endParaRPr lang="sl-SI" sz="2500" b="1" dirty="0">
              <a:solidFill>
                <a:srgbClr val="002060"/>
              </a:solidFill>
            </a:endParaRPr>
          </a:p>
          <a:p>
            <a:r>
              <a:rPr lang="sl-SI" sz="2500" dirty="0">
                <a:solidFill>
                  <a:srgbClr val="002060"/>
                </a:solidFill>
              </a:rPr>
              <a:t>Ustrezen obseg vzgojno-izobraževalnih izkušenj (SŠ – 560 ur, VSŠ – 840 ur)</a:t>
            </a:r>
          </a:p>
          <a:p>
            <a:r>
              <a:rPr lang="sl-SI" sz="2500" dirty="0">
                <a:solidFill>
                  <a:srgbClr val="002060"/>
                </a:solidFill>
              </a:rPr>
              <a:t>Ustrezna izobrazba</a:t>
            </a:r>
          </a:p>
          <a:p>
            <a:r>
              <a:rPr lang="sl-SI" sz="2500" dirty="0">
                <a:solidFill>
                  <a:srgbClr val="002060"/>
                </a:solidFill>
              </a:rPr>
              <a:t>Opravljena priprava na strokovni izpit – mentor + ravnatelj</a:t>
            </a:r>
          </a:p>
          <a:p>
            <a:pPr marL="502920" lvl="1" indent="0">
              <a:buNone/>
            </a:pPr>
            <a:r>
              <a:rPr lang="sl-SI" dirty="0">
                <a:solidFill>
                  <a:srgbClr val="002060"/>
                </a:solidFill>
              </a:rPr>
              <a:t>(pet uspešno opravljenih praktičnih nastopov oz. pisna naloga, kar ovrednotita ustrezen mentor in ravnatelj matičnega vzgojno-izobraževalnega zavoda)</a:t>
            </a:r>
          </a:p>
        </p:txBody>
      </p:sp>
      <p:pic>
        <p:nvPicPr>
          <p:cNvPr id="7" name="Slika 6"/>
          <p:cNvPicPr>
            <a:picLocks noChangeAspect="1"/>
          </p:cNvPicPr>
          <p:nvPr/>
        </p:nvPicPr>
        <p:blipFill>
          <a:blip r:embed="rId3"/>
          <a:stretch>
            <a:fillRect/>
          </a:stretch>
        </p:blipFill>
        <p:spPr>
          <a:xfrm>
            <a:off x="281206" y="4445938"/>
            <a:ext cx="2877474" cy="1906965"/>
          </a:xfrm>
          <a:prstGeom prst="rect">
            <a:avLst/>
          </a:prstGeom>
        </p:spPr>
      </p:pic>
      <p:pic>
        <p:nvPicPr>
          <p:cNvPr id="5" name="Slika 4">
            <a:extLst>
              <a:ext uri="{FF2B5EF4-FFF2-40B4-BE49-F238E27FC236}">
                <a16:creationId xmlns:a16="http://schemas.microsoft.com/office/drawing/2014/main" id="{E62FA2DE-CC43-4145-97A0-2D47D2568CF7}"/>
              </a:ext>
            </a:extLst>
          </p:cNvPr>
          <p:cNvPicPr>
            <a:picLocks noChangeAspect="1"/>
          </p:cNvPicPr>
          <p:nvPr/>
        </p:nvPicPr>
        <p:blipFill>
          <a:blip r:embed="rId4"/>
          <a:stretch>
            <a:fillRect/>
          </a:stretch>
        </p:blipFill>
        <p:spPr>
          <a:xfrm>
            <a:off x="53068" y="148046"/>
            <a:ext cx="3333750" cy="609600"/>
          </a:xfrm>
          <a:prstGeom prst="rect">
            <a:avLst/>
          </a:prstGeom>
        </p:spPr>
      </p:pic>
      <p:sp>
        <p:nvSpPr>
          <p:cNvPr id="6" name="PoljeZBesedilom 5"/>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112069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51</a:t>
            </a:fld>
            <a:endParaRPr lang="en-US"/>
          </a:p>
        </p:txBody>
      </p:sp>
      <p:pic>
        <p:nvPicPr>
          <p:cNvPr id="6" name="Slika 2">
            <a:extLst>
              <a:ext uri="{FF2B5EF4-FFF2-40B4-BE49-F238E27FC236}">
                <a16:creationId xmlns:a16="http://schemas.microsoft.com/office/drawing/2014/main" id="{C3C62C42-B041-BEAF-D261-9997B9657CF4}"/>
              </a:ext>
            </a:extLst>
          </p:cNvPr>
          <p:cNvPicPr>
            <a:picLocks noGrp="1" noChangeAspect="1"/>
          </p:cNvPicPr>
          <p:nvPr>
            <p:ph idx="1"/>
          </p:nvPr>
        </p:nvPicPr>
        <p:blipFill rotWithShape="1">
          <a:blip r:embed="rId3"/>
          <a:srcRect t="20845" r="159" b="282"/>
          <a:stretch/>
        </p:blipFill>
        <p:spPr>
          <a:xfrm>
            <a:off x="1426260" y="1055077"/>
            <a:ext cx="9804500" cy="4565031"/>
          </a:xfrm>
          <a:prstGeom prst="rect">
            <a:avLst/>
          </a:prstGeom>
          <a:solidFill>
            <a:schemeClr val="accent4">
              <a:lumMod val="20000"/>
              <a:lumOff val="80000"/>
            </a:schemeClr>
          </a:solidFill>
          <a:ln>
            <a:solidFill>
              <a:schemeClr val="accent6"/>
            </a:solidFill>
          </a:ln>
        </p:spPr>
      </p:pic>
      <p:pic>
        <p:nvPicPr>
          <p:cNvPr id="7" name="Slika 4" descr="Slika, ki vsebuje besede besedilo&#10;&#10;Opis je samodejno ustvarjen">
            <a:extLst>
              <a:ext uri="{FF2B5EF4-FFF2-40B4-BE49-F238E27FC236}">
                <a16:creationId xmlns:a16="http://schemas.microsoft.com/office/drawing/2014/main" id="{69790C1E-3261-8972-C875-1D4D9069AD4B}"/>
              </a:ext>
            </a:extLst>
          </p:cNvPr>
          <p:cNvPicPr>
            <a:picLocks noChangeAspect="1"/>
          </p:cNvPicPr>
          <p:nvPr/>
        </p:nvPicPr>
        <p:blipFill>
          <a:blip r:embed="rId4"/>
          <a:stretch>
            <a:fillRect/>
          </a:stretch>
        </p:blipFill>
        <p:spPr>
          <a:xfrm rot="-5400000">
            <a:off x="-1810109" y="2994335"/>
            <a:ext cx="4497237" cy="754311"/>
          </a:xfrm>
          <a:prstGeom prst="rect">
            <a:avLst/>
          </a:prstGeom>
        </p:spPr>
      </p:pic>
      <p:sp>
        <p:nvSpPr>
          <p:cNvPr id="8" name="PoljeZBesedilom 7"/>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8199124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609600" y="664502"/>
            <a:ext cx="10972800" cy="625036"/>
          </a:xfrm>
        </p:spPr>
        <p:txBody>
          <a:bodyPr>
            <a:normAutofit fontScale="90000"/>
          </a:bodyPr>
          <a:lstStyle/>
          <a:p>
            <a:r>
              <a:rPr lang="sl-SI" dirty="0"/>
              <a:t>KLJUČNE USMERITVE PRI NAČRTOVANJU POUKA</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52</a:t>
            </a:fld>
            <a:endParaRPr lang="en-US"/>
          </a:p>
        </p:txBody>
      </p:sp>
      <p:pic>
        <p:nvPicPr>
          <p:cNvPr id="6" name="Slika 4" descr="Slika, ki vsebuje besede besedilo&#10;&#10;Opis je samodejno ustvarjen">
            <a:extLst>
              <a:ext uri="{FF2B5EF4-FFF2-40B4-BE49-F238E27FC236}">
                <a16:creationId xmlns:a16="http://schemas.microsoft.com/office/drawing/2014/main" id="{05FF1382-8804-4A91-8AB2-6EB2108A5DFF}"/>
              </a:ext>
            </a:extLst>
          </p:cNvPr>
          <p:cNvPicPr>
            <a:picLocks noGrp="1" noChangeAspect="1"/>
          </p:cNvPicPr>
          <p:nvPr>
            <p:ph idx="1"/>
          </p:nvPr>
        </p:nvPicPr>
        <p:blipFill rotWithShape="1">
          <a:blip r:embed="rId2"/>
          <a:srcRect t="31033" r="1451" b="272"/>
          <a:stretch/>
        </p:blipFill>
        <p:spPr bwMode="auto">
          <a:xfrm>
            <a:off x="1187284" y="1856512"/>
            <a:ext cx="9887009" cy="3667465"/>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7" name="PoljeZBesedilom 6"/>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8799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786554" y="664502"/>
            <a:ext cx="4618892" cy="601590"/>
          </a:xfrm>
        </p:spPr>
        <p:txBody>
          <a:bodyPr>
            <a:normAutofit fontScale="90000"/>
          </a:bodyPr>
          <a:lstStyle/>
          <a:p>
            <a:r>
              <a:rPr lang="sl-SI" dirty="0">
                <a:latin typeface="Calibri" panose="020F0502020204030204" pitchFamily="34" charset="0"/>
                <a:cs typeface="Calibri" panose="020F0502020204030204" pitchFamily="34" charset="0"/>
              </a:rPr>
              <a:t>NAMENI UČENJA</a:t>
            </a:r>
            <a:br>
              <a:rPr lang="sl-SI" dirty="0">
                <a:latin typeface="Calibri" panose="020F0502020204030204" pitchFamily="34" charset="0"/>
                <a:cs typeface="Calibri" panose="020F0502020204030204" pitchFamily="34" charset="0"/>
              </a:rPr>
            </a:br>
            <a:endParaRPr lang="sl-SI"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53</a:t>
            </a:fld>
            <a:endParaRPr lang="en-US"/>
          </a:p>
        </p:txBody>
      </p:sp>
      <p:pic>
        <p:nvPicPr>
          <p:cNvPr id="7" name="Slika 4" descr="Slika, ki vsebuje besede besedilo&#10;&#10;Opis je samodejno ustvarjen">
            <a:extLst>
              <a:ext uri="{FF2B5EF4-FFF2-40B4-BE49-F238E27FC236}">
                <a16:creationId xmlns:a16="http://schemas.microsoft.com/office/drawing/2014/main" id="{69790C1E-3261-8972-C875-1D4D9069AD4B}"/>
              </a:ext>
            </a:extLst>
          </p:cNvPr>
          <p:cNvPicPr>
            <a:picLocks noChangeAspect="1"/>
          </p:cNvPicPr>
          <p:nvPr/>
        </p:nvPicPr>
        <p:blipFill>
          <a:blip r:embed="rId3"/>
          <a:stretch>
            <a:fillRect/>
          </a:stretch>
        </p:blipFill>
        <p:spPr>
          <a:xfrm rot="-5400000">
            <a:off x="-1810109" y="2994335"/>
            <a:ext cx="4497237" cy="754311"/>
          </a:xfrm>
          <a:prstGeom prst="rect">
            <a:avLst/>
          </a:prstGeom>
        </p:spPr>
      </p:pic>
      <p:pic>
        <p:nvPicPr>
          <p:cNvPr id="8" name="Slika 2">
            <a:extLst>
              <a:ext uri="{FF2B5EF4-FFF2-40B4-BE49-F238E27FC236}">
                <a16:creationId xmlns:a16="http://schemas.microsoft.com/office/drawing/2014/main" id="{C3C62C42-B041-BEAF-D261-9997B9657CF4}"/>
              </a:ext>
            </a:extLst>
          </p:cNvPr>
          <p:cNvPicPr>
            <a:picLocks noGrp="1" noChangeAspect="1"/>
          </p:cNvPicPr>
          <p:nvPr>
            <p:ph idx="1"/>
          </p:nvPr>
        </p:nvPicPr>
        <p:blipFill rotWithShape="1">
          <a:blip r:embed="rId4"/>
          <a:srcRect t="20911" r="317" b="58310"/>
          <a:stretch/>
        </p:blipFill>
        <p:spPr>
          <a:xfrm>
            <a:off x="1157388" y="1448398"/>
            <a:ext cx="10800150" cy="1293847"/>
          </a:xfrm>
          <a:prstGeom prst="rect">
            <a:avLst/>
          </a:prstGeom>
        </p:spPr>
      </p:pic>
      <p:sp>
        <p:nvSpPr>
          <p:cNvPr id="9" name="PoljeZBesedilom 8">
            <a:extLst>
              <a:ext uri="{FF2B5EF4-FFF2-40B4-BE49-F238E27FC236}">
                <a16:creationId xmlns:a16="http://schemas.microsoft.com/office/drawing/2014/main" id="{3E5B3467-C633-93DC-8815-8D569049CEEF}"/>
              </a:ext>
            </a:extLst>
          </p:cNvPr>
          <p:cNvSpPr txBox="1"/>
          <p:nvPr/>
        </p:nvSpPr>
        <p:spPr>
          <a:xfrm>
            <a:off x="4009292" y="3371490"/>
            <a:ext cx="7358607" cy="1200329"/>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l-SI" sz="2400" dirty="0" smtClean="0">
                <a:latin typeface="Calibri"/>
                <a:cs typeface="Calibri"/>
              </a:rPr>
              <a:t>Kaj </a:t>
            </a:r>
            <a:r>
              <a:rPr lang="sl-SI" sz="2400" dirty="0">
                <a:latin typeface="Calibri"/>
                <a:cs typeface="Calibri"/>
              </a:rPr>
              <a:t>se bodo učenci naučili, urili, zmogli narediti </a:t>
            </a:r>
            <a:r>
              <a:rPr lang="sl-SI" sz="2400" dirty="0" smtClean="0">
                <a:latin typeface="Calibri"/>
                <a:cs typeface="Calibri"/>
              </a:rPr>
              <a:t>…?</a:t>
            </a:r>
          </a:p>
          <a:p>
            <a:r>
              <a:rPr lang="sl-SI" sz="2400" dirty="0" smtClean="0">
                <a:latin typeface="Calibri"/>
                <a:cs typeface="Calibri"/>
              </a:rPr>
              <a:t>Čemu bomo v določenem obdobju poučevanja/učenja dali prednost?</a:t>
            </a:r>
          </a:p>
        </p:txBody>
      </p:sp>
      <p:sp>
        <p:nvSpPr>
          <p:cNvPr id="10" name="PoljeZBesedilom 9"/>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5404885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54</a:t>
            </a:fld>
            <a:endParaRPr lang="en-US"/>
          </a:p>
        </p:txBody>
      </p:sp>
      <p:pic>
        <p:nvPicPr>
          <p:cNvPr id="6" name="Slika 4" descr="Slika, ki vsebuje besede besedilo&#10;&#10;Opis je samodejno ustvarjen">
            <a:extLst>
              <a:ext uri="{FF2B5EF4-FFF2-40B4-BE49-F238E27FC236}">
                <a16:creationId xmlns:a16="http://schemas.microsoft.com/office/drawing/2014/main" id="{69790C1E-3261-8972-C875-1D4D9069AD4B}"/>
              </a:ext>
            </a:extLst>
          </p:cNvPr>
          <p:cNvPicPr>
            <a:picLocks noChangeAspect="1"/>
          </p:cNvPicPr>
          <p:nvPr/>
        </p:nvPicPr>
        <p:blipFill>
          <a:blip r:embed="rId3"/>
          <a:stretch>
            <a:fillRect/>
          </a:stretch>
        </p:blipFill>
        <p:spPr>
          <a:xfrm rot="-5400000">
            <a:off x="-1810109" y="2994335"/>
            <a:ext cx="4497237" cy="754311"/>
          </a:xfrm>
          <a:prstGeom prst="rect">
            <a:avLst/>
          </a:prstGeom>
        </p:spPr>
      </p:pic>
      <p:pic>
        <p:nvPicPr>
          <p:cNvPr id="7" name="Slika 2">
            <a:extLst>
              <a:ext uri="{FF2B5EF4-FFF2-40B4-BE49-F238E27FC236}">
                <a16:creationId xmlns:a16="http://schemas.microsoft.com/office/drawing/2014/main" id="{C3C62C42-B041-BEAF-D261-9997B9657CF4}"/>
              </a:ext>
            </a:extLst>
          </p:cNvPr>
          <p:cNvPicPr>
            <a:picLocks noGrp="1" noChangeAspect="1"/>
          </p:cNvPicPr>
          <p:nvPr>
            <p:ph idx="1"/>
          </p:nvPr>
        </p:nvPicPr>
        <p:blipFill rotWithShape="1">
          <a:blip r:embed="rId4"/>
          <a:srcRect t="40845" r="317" b="31549"/>
          <a:stretch/>
        </p:blipFill>
        <p:spPr>
          <a:xfrm>
            <a:off x="984738" y="1143775"/>
            <a:ext cx="10803726" cy="1880810"/>
          </a:xfrm>
          <a:prstGeom prst="rect">
            <a:avLst/>
          </a:prstGeom>
        </p:spPr>
      </p:pic>
      <p:sp>
        <p:nvSpPr>
          <p:cNvPr id="8" name="PoljeZBesedilom 7">
            <a:extLst>
              <a:ext uri="{FF2B5EF4-FFF2-40B4-BE49-F238E27FC236}">
                <a16:creationId xmlns:a16="http://schemas.microsoft.com/office/drawing/2014/main" id="{6815656C-E957-044A-34E8-6E465E192A73}"/>
              </a:ext>
            </a:extLst>
          </p:cNvPr>
          <p:cNvSpPr txBox="1"/>
          <p:nvPr/>
        </p:nvSpPr>
        <p:spPr>
          <a:xfrm>
            <a:off x="5014452" y="3975340"/>
            <a:ext cx="6474495" cy="1938992"/>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l-SI" sz="2400" dirty="0">
                <a:latin typeface="Calibri"/>
                <a:cs typeface="Calibri"/>
              </a:rPr>
              <a:t>Kako bo vidno, da so se učenci/dijaki naučili, </a:t>
            </a:r>
            <a:r>
              <a:rPr lang="sl-SI" sz="2400" dirty="0" smtClean="0">
                <a:latin typeface="Calibri"/>
                <a:cs typeface="Calibri"/>
              </a:rPr>
              <a:t>usvojili, razvili ...</a:t>
            </a:r>
          </a:p>
          <a:p>
            <a:r>
              <a:rPr lang="sl-SI" sz="2400" dirty="0" smtClean="0">
                <a:latin typeface="Calibri"/>
                <a:cs typeface="Calibri"/>
              </a:rPr>
              <a:t>Kako bomo prepričani, da so učenci/dijaki to usvojili?</a:t>
            </a:r>
          </a:p>
          <a:p>
            <a:r>
              <a:rPr lang="sl-SI" sz="2400" dirty="0" smtClean="0">
                <a:latin typeface="Calibri"/>
                <a:cs typeface="Calibri"/>
              </a:rPr>
              <a:t>Kaj bo ustrezen dokaz njihovega učenja?</a:t>
            </a:r>
            <a:endParaRPr lang="sl-SI" dirty="0"/>
          </a:p>
        </p:txBody>
      </p:sp>
      <p:sp>
        <p:nvSpPr>
          <p:cNvPr id="9" name="PoljeZBesedilom 8"/>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4452803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55</a:t>
            </a:fld>
            <a:endParaRPr lang="en-US"/>
          </a:p>
        </p:txBody>
      </p:sp>
      <p:pic>
        <p:nvPicPr>
          <p:cNvPr id="6" name="Slika 4" descr="Slika, ki vsebuje besede besedilo&#10;&#10;Opis je samodejno ustvarjen">
            <a:extLst>
              <a:ext uri="{FF2B5EF4-FFF2-40B4-BE49-F238E27FC236}">
                <a16:creationId xmlns:a16="http://schemas.microsoft.com/office/drawing/2014/main" id="{69790C1E-3261-8972-C875-1D4D9069AD4B}"/>
              </a:ext>
            </a:extLst>
          </p:cNvPr>
          <p:cNvPicPr>
            <a:picLocks noChangeAspect="1"/>
          </p:cNvPicPr>
          <p:nvPr/>
        </p:nvPicPr>
        <p:blipFill>
          <a:blip r:embed="rId3"/>
          <a:stretch>
            <a:fillRect/>
          </a:stretch>
        </p:blipFill>
        <p:spPr>
          <a:xfrm rot="-5400000">
            <a:off x="-1810109" y="2994335"/>
            <a:ext cx="4497237" cy="754311"/>
          </a:xfrm>
          <a:prstGeom prst="rect">
            <a:avLst/>
          </a:prstGeom>
        </p:spPr>
      </p:pic>
      <p:pic>
        <p:nvPicPr>
          <p:cNvPr id="7" name="Slika 2">
            <a:extLst>
              <a:ext uri="{FF2B5EF4-FFF2-40B4-BE49-F238E27FC236}">
                <a16:creationId xmlns:a16="http://schemas.microsoft.com/office/drawing/2014/main" id="{C3C62C42-B041-BEAF-D261-9997B9657CF4}"/>
              </a:ext>
            </a:extLst>
          </p:cNvPr>
          <p:cNvPicPr>
            <a:picLocks noChangeAspect="1"/>
          </p:cNvPicPr>
          <p:nvPr/>
        </p:nvPicPr>
        <p:blipFill rotWithShape="1">
          <a:blip r:embed="rId4"/>
          <a:srcRect t="70141" r="317" b="3944"/>
          <a:stretch/>
        </p:blipFill>
        <p:spPr>
          <a:xfrm>
            <a:off x="1388985" y="1122872"/>
            <a:ext cx="10193415" cy="1678515"/>
          </a:xfrm>
          <a:prstGeom prst="rect">
            <a:avLst/>
          </a:prstGeom>
        </p:spPr>
      </p:pic>
      <p:pic>
        <p:nvPicPr>
          <p:cNvPr id="8" name="Slika 3" descr="Slika, ki vsebuje besede besedilo&#10;&#10;Opis je samodejno ustvarjen">
            <a:extLst>
              <a:ext uri="{FF2B5EF4-FFF2-40B4-BE49-F238E27FC236}">
                <a16:creationId xmlns:a16="http://schemas.microsoft.com/office/drawing/2014/main" id="{E677B4AF-D964-0BFE-8F63-28EDC4165EE8}"/>
              </a:ext>
            </a:extLst>
          </p:cNvPr>
          <p:cNvPicPr>
            <a:picLocks noChangeAspect="1"/>
          </p:cNvPicPr>
          <p:nvPr/>
        </p:nvPicPr>
        <p:blipFill rotWithShape="1">
          <a:blip r:embed="rId5"/>
          <a:srcRect t="16055" r="185" b="-459"/>
          <a:stretch/>
        </p:blipFill>
        <p:spPr>
          <a:xfrm>
            <a:off x="3140237" y="3065737"/>
            <a:ext cx="9022776" cy="3077155"/>
          </a:xfrm>
          <a:prstGeom prst="rect">
            <a:avLst/>
          </a:prstGeom>
          <a:solidFill>
            <a:schemeClr val="accent4">
              <a:lumMod val="20000"/>
              <a:lumOff val="80000"/>
            </a:schemeClr>
          </a:solidFill>
          <a:ln>
            <a:solidFill>
              <a:schemeClr val="accent6"/>
            </a:solidFill>
          </a:ln>
        </p:spPr>
      </p:pic>
      <p:sp>
        <p:nvSpPr>
          <p:cNvPr id="9" name="PoljeZBesedilom 8"/>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4257691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56</a:t>
            </a:fld>
            <a:endParaRPr lang="en-US"/>
          </a:p>
        </p:txBody>
      </p:sp>
      <p:sp>
        <p:nvSpPr>
          <p:cNvPr id="6" name="PoljeZBesedilom 5"/>
          <p:cNvSpPr txBox="1"/>
          <p:nvPr/>
        </p:nvSpPr>
        <p:spPr>
          <a:xfrm>
            <a:off x="609600" y="945933"/>
            <a:ext cx="2790092" cy="1015663"/>
          </a:xfrm>
          <a:prstGeom prst="rect">
            <a:avLst/>
          </a:prstGeom>
          <a:solidFill>
            <a:srgbClr val="FF9900"/>
          </a:solidFill>
        </p:spPr>
        <p:txBody>
          <a:bodyPr wrap="square">
            <a:spAutoFit/>
          </a:bodyPr>
          <a:lstStyle/>
          <a:p>
            <a:pPr>
              <a:defRPr/>
            </a:pPr>
            <a:r>
              <a:rPr lang="sl-SI"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KAJ NAJ BI UČENCI ZNALI, NAREDILI, RAZUMELI …? </a:t>
            </a:r>
          </a:p>
        </p:txBody>
      </p:sp>
      <p:sp>
        <p:nvSpPr>
          <p:cNvPr id="7" name="PoljeZBesedilom 6"/>
          <p:cNvSpPr txBox="1"/>
          <p:nvPr/>
        </p:nvSpPr>
        <p:spPr>
          <a:xfrm>
            <a:off x="5051425" y="925026"/>
            <a:ext cx="2606675" cy="1323439"/>
          </a:xfrm>
          <a:prstGeom prst="rect">
            <a:avLst/>
          </a:prstGeom>
          <a:solidFill>
            <a:srgbClr val="92D050"/>
          </a:solidFill>
        </p:spPr>
        <p:txBody>
          <a:bodyPr>
            <a:spAutoFit/>
          </a:bodyPr>
          <a:lstStyle/>
          <a:p>
            <a:pPr>
              <a:defRPr/>
            </a:pPr>
            <a:r>
              <a:rPr lang="sl-SI"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KAKO BOMO VEDELI, DA TO ZNAJO, RAZUMEJO, OBVLADAJO …?</a:t>
            </a:r>
          </a:p>
        </p:txBody>
      </p:sp>
      <p:sp>
        <p:nvSpPr>
          <p:cNvPr id="8" name="PoljeZBesedilom 7"/>
          <p:cNvSpPr txBox="1"/>
          <p:nvPr/>
        </p:nvSpPr>
        <p:spPr>
          <a:xfrm>
            <a:off x="9009856" y="945933"/>
            <a:ext cx="2300287" cy="707886"/>
          </a:xfrm>
          <a:prstGeom prst="rect">
            <a:avLst/>
          </a:prstGeom>
          <a:solidFill>
            <a:schemeClr val="accent5">
              <a:lumMod val="60000"/>
              <a:lumOff val="40000"/>
            </a:schemeClr>
          </a:solidFill>
        </p:spPr>
        <p:txBody>
          <a:bodyPr>
            <a:spAutoFit/>
          </a:bodyPr>
          <a:lstStyle/>
          <a:p>
            <a:pPr>
              <a:defRPr/>
            </a:pPr>
            <a:r>
              <a:rPr lang="sl-SI" sz="20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KAJ MORAJO ZA TO NAREDITI?</a:t>
            </a:r>
          </a:p>
        </p:txBody>
      </p:sp>
      <p:sp>
        <p:nvSpPr>
          <p:cNvPr id="9" name="Označba mesta besedila 2"/>
          <p:cNvSpPr txBox="1">
            <a:spLocks noGrp="1"/>
          </p:cNvSpPr>
          <p:nvPr>
            <p:ph idx="1"/>
          </p:nvPr>
        </p:nvSpPr>
        <p:spPr>
          <a:xfrm>
            <a:off x="402493" y="2248465"/>
            <a:ext cx="3915508" cy="4062601"/>
          </a:xfrm>
          <a:prstGeom prst="rect">
            <a:avLst/>
          </a:prstGeom>
        </p:spPr>
        <p:txBody>
          <a:bodyPr>
            <a:no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0000"/>
              </a:buClr>
              <a:buFontTx/>
              <a:buNone/>
              <a:defRPr/>
            </a:pPr>
            <a:r>
              <a:rPr lang="sl-SI" altLang="sl-SI" sz="2000" b="1" dirty="0">
                <a:effectLst>
                  <a:outerShdw blurRad="38100" dist="38100" dir="2700000" algn="tl">
                    <a:srgbClr val="C0C0C0"/>
                  </a:outerShdw>
                </a:effectLst>
                <a:latin typeface="Calibri" panose="020F0502020204030204" pitchFamily="34" charset="0"/>
                <a:cs typeface="Calibri" panose="020F0502020204030204" pitchFamily="34" charset="0"/>
                <a:sym typeface="Calibri" panose="020F0502020204030204" pitchFamily="34" charset="0"/>
              </a:rPr>
              <a:t>NAMENI UČENJA</a:t>
            </a:r>
          </a:p>
          <a:p>
            <a:pPr>
              <a:buClr>
                <a:srgbClr val="000000"/>
              </a:buClr>
              <a:buFontTx/>
              <a:buChar char="-"/>
              <a:defRPr/>
            </a:pPr>
            <a:r>
              <a:rPr lang="sl-SI" altLang="sl-SI" sz="2000" dirty="0">
                <a:latin typeface="Calibri" panose="020F0502020204030204" pitchFamily="34" charset="0"/>
                <a:cs typeface="Calibri" panose="020F0502020204030204" pitchFamily="34" charset="0"/>
                <a:sym typeface="Calibri" panose="020F0502020204030204" pitchFamily="34" charset="0"/>
              </a:rPr>
              <a:t>preizkušati in spoznavati svoje </a:t>
            </a:r>
            <a:r>
              <a:rPr lang="sl-SI" altLang="sl-SI" sz="2000" dirty="0" smtClean="0">
                <a:latin typeface="Calibri" panose="020F0502020204030204" pitchFamily="34" charset="0"/>
                <a:cs typeface="Calibri" panose="020F0502020204030204" pitchFamily="34" charset="0"/>
                <a:sym typeface="Calibri" panose="020F0502020204030204" pitchFamily="34" charset="0"/>
              </a:rPr>
              <a:t>zmogljivosti pri </a:t>
            </a:r>
            <a:r>
              <a:rPr lang="sl-SI" altLang="sl-SI" sz="2000" dirty="0">
                <a:latin typeface="Calibri" panose="020F0502020204030204" pitchFamily="34" charset="0"/>
                <a:cs typeface="Calibri" panose="020F0502020204030204" pitchFamily="34" charset="0"/>
                <a:sym typeface="Calibri" panose="020F0502020204030204" pitchFamily="34" charset="0"/>
              </a:rPr>
              <a:t>preskakovanju razdalje, </a:t>
            </a:r>
          </a:p>
          <a:p>
            <a:pPr>
              <a:buClr>
                <a:srgbClr val="000000"/>
              </a:buClr>
              <a:buFontTx/>
              <a:buChar char="-"/>
              <a:defRPr/>
            </a:pPr>
            <a:r>
              <a:rPr lang="sl-SI" altLang="sl-SI" sz="2000" dirty="0">
                <a:latin typeface="Calibri" panose="020F0502020204030204" pitchFamily="34" charset="0"/>
                <a:cs typeface="Calibri" panose="020F0502020204030204" pitchFamily="34" charset="0"/>
                <a:sym typeface="Calibri" panose="020F0502020204030204" pitchFamily="34" charset="0"/>
              </a:rPr>
              <a:t>izmeriti dolžine skokov, jih urediti po dolžini, predstaviti v </a:t>
            </a:r>
            <a:r>
              <a:rPr lang="sl-SI" altLang="sl-SI" sz="2000" dirty="0" smtClean="0">
                <a:latin typeface="Calibri" panose="020F0502020204030204" pitchFamily="34" charset="0"/>
                <a:cs typeface="Calibri" panose="020F0502020204030204" pitchFamily="34" charset="0"/>
                <a:sym typeface="Calibri" panose="020F0502020204030204" pitchFamily="34" charset="0"/>
              </a:rPr>
              <a:t>preglednici, </a:t>
            </a:r>
            <a:endParaRPr lang="sl-SI" altLang="sl-SI" sz="2000" dirty="0">
              <a:latin typeface="Calibri" panose="020F0502020204030204" pitchFamily="34" charset="0"/>
              <a:cs typeface="Calibri" panose="020F0502020204030204" pitchFamily="34" charset="0"/>
              <a:sym typeface="Calibri" panose="020F0502020204030204" pitchFamily="34" charset="0"/>
            </a:endParaRPr>
          </a:p>
          <a:p>
            <a:pPr>
              <a:buClr>
                <a:srgbClr val="000000"/>
              </a:buClr>
              <a:buFontTx/>
              <a:buChar char="-"/>
              <a:defRPr/>
            </a:pPr>
            <a:r>
              <a:rPr lang="sl-SI" altLang="sl-SI" sz="2000" dirty="0">
                <a:latin typeface="Calibri" panose="020F0502020204030204" pitchFamily="34" charset="0"/>
                <a:cs typeface="Calibri" panose="020F0502020204030204" pitchFamily="34" charset="0"/>
                <a:sym typeface="Calibri" panose="020F0502020204030204" pitchFamily="34" charset="0"/>
              </a:rPr>
              <a:t>spremljati svoj napredek pri izboljševanju rezultatov,</a:t>
            </a:r>
          </a:p>
          <a:p>
            <a:pPr>
              <a:buClr>
                <a:srgbClr val="000000"/>
              </a:buClr>
              <a:buFontTx/>
              <a:buChar char="-"/>
              <a:defRPr/>
            </a:pPr>
            <a:r>
              <a:rPr lang="sl-SI" altLang="sl-SI" sz="2000" dirty="0" smtClean="0">
                <a:latin typeface="Calibri" panose="020F0502020204030204" pitchFamily="34" charset="0"/>
                <a:cs typeface="Calibri" panose="020F0502020204030204" pitchFamily="34" charset="0"/>
                <a:sym typeface="Calibri" panose="020F0502020204030204" pitchFamily="34" charset="0"/>
              </a:rPr>
              <a:t>prepoznavati </a:t>
            </a:r>
            <a:r>
              <a:rPr lang="sl-SI" altLang="sl-SI" sz="2000" dirty="0">
                <a:latin typeface="Calibri" panose="020F0502020204030204" pitchFamily="34" charset="0"/>
                <a:cs typeface="Calibri" panose="020F0502020204030204" pitchFamily="34" charset="0"/>
                <a:sym typeface="Calibri" panose="020F0502020204030204" pitchFamily="34" charset="0"/>
              </a:rPr>
              <a:t>načine gibanja (živali), ki vključujejo skoke </a:t>
            </a:r>
          </a:p>
          <a:p>
            <a:pPr>
              <a:buClr>
                <a:srgbClr val="000000"/>
              </a:buClr>
              <a:buFontTx/>
              <a:buChar char="-"/>
              <a:defRPr/>
            </a:pPr>
            <a:r>
              <a:rPr lang="sl-SI" altLang="sl-SI" sz="2000" dirty="0">
                <a:latin typeface="Calibri" panose="020F0502020204030204" pitchFamily="34" charset="0"/>
                <a:cs typeface="Calibri" panose="020F0502020204030204" pitchFamily="34" charset="0"/>
                <a:sym typeface="Calibri" panose="020F0502020204030204" pitchFamily="34" charset="0"/>
              </a:rPr>
              <a:t>….</a:t>
            </a:r>
          </a:p>
        </p:txBody>
      </p:sp>
      <p:sp>
        <p:nvSpPr>
          <p:cNvPr id="10" name="PoljeZBesedilom 9"/>
          <p:cNvSpPr txBox="1"/>
          <p:nvPr/>
        </p:nvSpPr>
        <p:spPr>
          <a:xfrm>
            <a:off x="4629149" y="2386738"/>
            <a:ext cx="3397252" cy="4370427"/>
          </a:xfrm>
          <a:prstGeom prst="rect">
            <a:avLst/>
          </a:prstGeom>
          <a:noFill/>
        </p:spPr>
        <p:txBody>
          <a:bodyPr wrap="square">
            <a:spAutoFit/>
          </a:bodyPr>
          <a:lstStyle/>
          <a:p>
            <a:pPr>
              <a:defRPr/>
            </a:pPr>
            <a:r>
              <a:rPr lang="sl-SI" sz="20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DOKAZI</a:t>
            </a:r>
            <a:r>
              <a:rPr lang="sl-SI"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sl-SI" sz="2000" b="1" dirty="0">
              <a:latin typeface="Calibri" panose="020F0502020204030204" pitchFamily="34" charset="0"/>
              <a:cs typeface="Calibri" panose="020F0502020204030204" pitchFamily="34" charset="0"/>
            </a:endParaRPr>
          </a:p>
          <a:p>
            <a:pPr marL="285750" indent="-285750">
              <a:buFontTx/>
              <a:buChar char="-"/>
              <a:defRPr/>
            </a:pPr>
            <a:r>
              <a:rPr lang="sl-SI" sz="2000" dirty="0">
                <a:latin typeface="Calibri" panose="020F0502020204030204" pitchFamily="34" charset="0"/>
                <a:cs typeface="Calibri" panose="020F0502020204030204" pitchFamily="34" charset="0"/>
              </a:rPr>
              <a:t>i</a:t>
            </a:r>
            <a:r>
              <a:rPr lang="sl-SI" sz="2000" dirty="0" smtClean="0">
                <a:latin typeface="Calibri" panose="020F0502020204030204" pitchFamily="34" charset="0"/>
                <a:cs typeface="Calibri" panose="020F0502020204030204" pitchFamily="34" charset="0"/>
              </a:rPr>
              <a:t>zveden skok </a:t>
            </a:r>
            <a:r>
              <a:rPr lang="sl-SI" sz="2000" dirty="0">
                <a:latin typeface="Calibri" panose="020F0502020204030204" pitchFamily="34" charset="0"/>
                <a:cs typeface="Calibri" panose="020F0502020204030204" pitchFamily="34" charset="0"/>
              </a:rPr>
              <a:t>v daljino (z </a:t>
            </a:r>
            <a:r>
              <a:rPr lang="sl-SI" sz="2000" dirty="0" smtClean="0">
                <a:latin typeface="Calibri" panose="020F0502020204030204" pitchFamily="34" charset="0"/>
                <a:cs typeface="Calibri" panose="020F0502020204030204" pitchFamily="34" charset="0"/>
              </a:rPr>
              <a:t>mesta, </a:t>
            </a:r>
            <a:r>
              <a:rPr lang="sl-SI" sz="2000" dirty="0">
                <a:latin typeface="Calibri" panose="020F0502020204030204" pitchFamily="34" charset="0"/>
                <a:cs typeface="Calibri" panose="020F0502020204030204" pitchFamily="34" charset="0"/>
              </a:rPr>
              <a:t>s krajšim zaletom)</a:t>
            </a:r>
          </a:p>
          <a:p>
            <a:pPr marL="285750" indent="-285750">
              <a:buFontTx/>
              <a:buChar char="-"/>
              <a:defRPr/>
            </a:pPr>
            <a:r>
              <a:rPr lang="sl-SI" sz="2000" dirty="0">
                <a:latin typeface="Calibri" panose="020F0502020204030204" pitchFamily="34" charset="0"/>
                <a:cs typeface="Calibri" panose="020F0502020204030204" pitchFamily="34" charset="0"/>
              </a:rPr>
              <a:t>o</a:t>
            </a:r>
            <a:r>
              <a:rPr lang="sl-SI" sz="2000" dirty="0" smtClean="0">
                <a:latin typeface="Calibri" panose="020F0502020204030204" pitchFamily="34" charset="0"/>
                <a:cs typeface="Calibri" panose="020F0502020204030204" pitchFamily="34" charset="0"/>
              </a:rPr>
              <a:t>pravljena meritev dolžine z uporabo merskega instrumenta,</a:t>
            </a:r>
            <a:endParaRPr lang="sl-SI" sz="2000" dirty="0">
              <a:latin typeface="Calibri" panose="020F0502020204030204" pitchFamily="34" charset="0"/>
              <a:cs typeface="Calibri" panose="020F0502020204030204" pitchFamily="34" charset="0"/>
            </a:endParaRPr>
          </a:p>
          <a:p>
            <a:pPr marL="285750" indent="-285750">
              <a:buFontTx/>
              <a:buChar char="-"/>
              <a:defRPr/>
            </a:pPr>
            <a:r>
              <a:rPr lang="sl-SI" sz="2000" dirty="0">
                <a:latin typeface="Calibri" panose="020F0502020204030204" pitchFamily="34" charset="0"/>
                <a:cs typeface="Calibri" panose="020F0502020204030204" pitchFamily="34" charset="0"/>
              </a:rPr>
              <a:t>n</a:t>
            </a:r>
            <a:r>
              <a:rPr lang="sl-SI" sz="2000" dirty="0" smtClean="0">
                <a:latin typeface="Calibri" panose="020F0502020204030204" pitchFamily="34" charset="0"/>
                <a:cs typeface="Calibri" panose="020F0502020204030204" pitchFamily="34" charset="0"/>
              </a:rPr>
              <a:t>ačrt izboljšave skoka v daljino</a:t>
            </a:r>
          </a:p>
          <a:p>
            <a:pPr marL="285750" indent="-285750">
              <a:buFontTx/>
              <a:buChar char="-"/>
              <a:defRPr/>
            </a:pPr>
            <a:r>
              <a:rPr lang="sl-SI" sz="2000" dirty="0" smtClean="0">
                <a:latin typeface="Calibri" panose="020F0502020204030204" pitchFamily="34" charset="0"/>
                <a:cs typeface="Calibri" panose="020F0502020204030204" pitchFamily="34" charset="0"/>
              </a:rPr>
              <a:t>urejeni </a:t>
            </a:r>
            <a:r>
              <a:rPr lang="sl-SI" sz="2000" dirty="0">
                <a:latin typeface="Calibri" panose="020F0502020204030204" pitchFamily="34" charset="0"/>
                <a:cs typeface="Calibri" panose="020F0502020204030204" pitchFamily="34" charset="0"/>
              </a:rPr>
              <a:t>in </a:t>
            </a:r>
            <a:r>
              <a:rPr lang="sl-SI" sz="2000" dirty="0" smtClean="0">
                <a:latin typeface="Calibri" panose="020F0502020204030204" pitchFamily="34" charset="0"/>
                <a:cs typeface="Calibri" panose="020F0502020204030204" pitchFamily="34" charset="0"/>
              </a:rPr>
              <a:t>predstavljeni podatki,</a:t>
            </a:r>
            <a:endParaRPr lang="sl-SI" sz="2000" dirty="0">
              <a:latin typeface="Calibri" panose="020F0502020204030204" pitchFamily="34" charset="0"/>
              <a:cs typeface="Calibri" panose="020F0502020204030204" pitchFamily="34" charset="0"/>
            </a:endParaRPr>
          </a:p>
          <a:p>
            <a:pPr marL="285750" indent="-285750">
              <a:buFontTx/>
              <a:buChar char="-"/>
              <a:defRPr/>
            </a:pPr>
            <a:r>
              <a:rPr lang="sl-SI" sz="2000" dirty="0" smtClean="0">
                <a:latin typeface="Calibri" panose="020F0502020204030204" pitchFamily="34" charset="0"/>
                <a:cs typeface="Calibri" panose="020F0502020204030204" pitchFamily="34" charset="0"/>
              </a:rPr>
              <a:t>izpolnjen dnevnik </a:t>
            </a:r>
            <a:endParaRPr lang="sl-SI" sz="2000" dirty="0">
              <a:latin typeface="Calibri" panose="020F0502020204030204" pitchFamily="34" charset="0"/>
              <a:cs typeface="Calibri" panose="020F0502020204030204" pitchFamily="34" charset="0"/>
            </a:endParaRPr>
          </a:p>
          <a:p>
            <a:pPr marL="285750" indent="-285750">
              <a:buFontTx/>
              <a:buChar char="-"/>
              <a:defRPr/>
            </a:pPr>
            <a:r>
              <a:rPr lang="sl-SI" sz="2000" dirty="0">
                <a:latin typeface="Calibri" panose="020F0502020204030204" pitchFamily="34" charset="0"/>
                <a:cs typeface="Calibri" panose="020F0502020204030204" pitchFamily="34" charset="0"/>
              </a:rPr>
              <a:t>d</a:t>
            </a:r>
            <a:r>
              <a:rPr lang="sl-SI" sz="2000" dirty="0" smtClean="0">
                <a:latin typeface="Calibri" panose="020F0502020204030204" pitchFamily="34" charset="0"/>
                <a:cs typeface="Calibri" panose="020F0502020204030204" pitchFamily="34" charset="0"/>
              </a:rPr>
              <a:t>elovni list</a:t>
            </a:r>
          </a:p>
          <a:p>
            <a:pPr marL="285750" indent="-285750">
              <a:buFontTx/>
              <a:buChar char="-"/>
              <a:defRPr/>
            </a:pPr>
            <a:r>
              <a:rPr lang="sl-SI" sz="2000" dirty="0" smtClean="0">
                <a:latin typeface="Calibri" panose="020F0502020204030204" pitchFamily="34" charset="0"/>
                <a:cs typeface="Calibri" panose="020F0502020204030204" pitchFamily="34" charset="0"/>
              </a:rPr>
              <a:t>….</a:t>
            </a:r>
            <a:endParaRPr lang="sl-SI" sz="2000" dirty="0">
              <a:latin typeface="Calibri" panose="020F0502020204030204" pitchFamily="34" charset="0"/>
              <a:cs typeface="Calibri" panose="020F0502020204030204" pitchFamily="34" charset="0"/>
            </a:endParaRPr>
          </a:p>
          <a:p>
            <a:pPr marL="285750" indent="-285750">
              <a:buFontTx/>
              <a:buChar char="-"/>
              <a:defRPr/>
            </a:pPr>
            <a:endParaRPr lang="sl-SI" dirty="0"/>
          </a:p>
        </p:txBody>
      </p:sp>
      <p:sp>
        <p:nvSpPr>
          <p:cNvPr id="11" name="PoljeZBesedilom 10"/>
          <p:cNvSpPr txBox="1"/>
          <p:nvPr/>
        </p:nvSpPr>
        <p:spPr>
          <a:xfrm>
            <a:off x="8391524" y="2260991"/>
            <a:ext cx="3190876" cy="4031873"/>
          </a:xfrm>
          <a:prstGeom prst="rect">
            <a:avLst/>
          </a:prstGeom>
          <a:noFill/>
        </p:spPr>
        <p:txBody>
          <a:bodyPr wrap="square">
            <a:spAutoFit/>
          </a:bodyPr>
          <a:lstStyle/>
          <a:p>
            <a:pPr>
              <a:defRPr/>
            </a:pPr>
            <a:r>
              <a:rPr lang="sl-SI" sz="20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DEJAVNOSTI:</a:t>
            </a:r>
            <a:endParaRPr lang="sl-SI" sz="2000" b="1" dirty="0">
              <a:latin typeface="Calibri" panose="020F0502020204030204" pitchFamily="34" charset="0"/>
              <a:cs typeface="Calibri" panose="020F0502020204030204" pitchFamily="34" charset="0"/>
            </a:endParaRPr>
          </a:p>
          <a:p>
            <a:pPr marL="285750" indent="-285750">
              <a:buFontTx/>
              <a:buChar char="-"/>
              <a:defRPr/>
            </a:pPr>
            <a:r>
              <a:rPr lang="sl-SI" sz="2000" dirty="0" smtClean="0">
                <a:latin typeface="Calibri" panose="020F0502020204030204" pitchFamily="34" charset="0"/>
                <a:cs typeface="Calibri" panose="020F0502020204030204" pitchFamily="34" charset="0"/>
              </a:rPr>
              <a:t>Opazovati in opisovati </a:t>
            </a:r>
            <a:r>
              <a:rPr lang="sl-SI" sz="2000" dirty="0">
                <a:latin typeface="Calibri" panose="020F0502020204030204" pitchFamily="34" charset="0"/>
                <a:cs typeface="Calibri" panose="020F0502020204030204" pitchFamily="34" charset="0"/>
              </a:rPr>
              <a:t>gibanja živali, ljudi v različnih situacijah</a:t>
            </a:r>
          </a:p>
          <a:p>
            <a:pPr marL="285750" indent="-285750">
              <a:buFontTx/>
              <a:buChar char="-"/>
              <a:defRPr/>
            </a:pPr>
            <a:r>
              <a:rPr lang="sl-SI" sz="2000" dirty="0" smtClean="0">
                <a:latin typeface="Calibri" panose="020F0502020204030204" pitchFamily="34" charset="0"/>
                <a:cs typeface="Calibri" panose="020F0502020204030204" pitchFamily="34" charset="0"/>
              </a:rPr>
              <a:t>spoznati, </a:t>
            </a:r>
            <a:r>
              <a:rPr lang="sl-SI" sz="2000" dirty="0">
                <a:latin typeface="Calibri" panose="020F0502020204030204" pitchFamily="34" charset="0"/>
                <a:cs typeface="Calibri" panose="020F0502020204030204" pitchFamily="34" charset="0"/>
              </a:rPr>
              <a:t>da se nekatere živali gibljejo s </a:t>
            </a:r>
            <a:r>
              <a:rPr lang="sl-SI" sz="2000" dirty="0" smtClean="0">
                <a:latin typeface="Calibri" panose="020F0502020204030204" pitchFamily="34" charset="0"/>
                <a:cs typeface="Calibri" panose="020F0502020204030204" pitchFamily="34" charset="0"/>
              </a:rPr>
              <a:t>poskakovanjem,</a:t>
            </a:r>
            <a:endParaRPr lang="sl-SI" sz="2000" dirty="0">
              <a:latin typeface="Calibri" panose="020F0502020204030204" pitchFamily="34" charset="0"/>
              <a:cs typeface="Calibri" panose="020F0502020204030204" pitchFamily="34" charset="0"/>
            </a:endParaRPr>
          </a:p>
          <a:p>
            <a:pPr marL="285750" indent="-285750">
              <a:buFontTx/>
              <a:buChar char="-"/>
              <a:defRPr/>
            </a:pPr>
            <a:r>
              <a:rPr lang="sl-SI" sz="2000" dirty="0" smtClean="0">
                <a:latin typeface="Calibri" panose="020F0502020204030204" pitchFamily="34" charset="0"/>
                <a:cs typeface="Calibri" panose="020F0502020204030204" pitchFamily="34" charset="0"/>
              </a:rPr>
              <a:t>oblikovati predstavitev podatkov o </a:t>
            </a:r>
            <a:r>
              <a:rPr lang="sl-SI" sz="2000" dirty="0">
                <a:latin typeface="Calibri" panose="020F0502020204030204" pitchFamily="34" charset="0"/>
                <a:cs typeface="Calibri" panose="020F0502020204030204" pitchFamily="34" charset="0"/>
              </a:rPr>
              <a:t>dolžini njihovih skokov</a:t>
            </a:r>
          </a:p>
          <a:p>
            <a:pPr marL="285750" indent="-285750">
              <a:buFontTx/>
              <a:buChar char="-"/>
              <a:defRPr/>
            </a:pPr>
            <a:r>
              <a:rPr lang="sl-SI" sz="2000" dirty="0"/>
              <a:t>….</a:t>
            </a:r>
          </a:p>
          <a:p>
            <a:pPr marL="285750" indent="-285750">
              <a:buFontTx/>
              <a:buChar char="-"/>
              <a:defRPr/>
            </a:pPr>
            <a:endParaRPr lang="sl-SI" dirty="0"/>
          </a:p>
          <a:p>
            <a:pPr marL="285750" indent="-285750">
              <a:buFontTx/>
              <a:buChar char="-"/>
              <a:defRPr/>
            </a:pPr>
            <a:endParaRPr lang="sl-SI" dirty="0"/>
          </a:p>
        </p:txBody>
      </p:sp>
      <p:sp>
        <p:nvSpPr>
          <p:cNvPr id="12" name="PoljeZBesedilom 11"/>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
        <p:nvSpPr>
          <p:cNvPr id="2" name="PoljeZBesedilom 1"/>
          <p:cNvSpPr txBox="1"/>
          <p:nvPr/>
        </p:nvSpPr>
        <p:spPr>
          <a:xfrm>
            <a:off x="9820405" y="6050071"/>
            <a:ext cx="1895344" cy="369332"/>
          </a:xfrm>
          <a:prstGeom prst="rect">
            <a:avLst/>
          </a:prstGeom>
          <a:noFill/>
        </p:spPr>
        <p:txBody>
          <a:bodyPr wrap="square" rtlCol="0">
            <a:spAutoFit/>
          </a:bodyPr>
          <a:lstStyle/>
          <a:p>
            <a:r>
              <a:rPr lang="sl-SI" dirty="0" smtClean="0"/>
              <a:t>Primer: POS RP</a:t>
            </a:r>
            <a:endParaRPr lang="sl-SI" dirty="0"/>
          </a:p>
        </p:txBody>
      </p:sp>
    </p:spTree>
    <p:extLst>
      <p:ext uri="{BB962C8B-B14F-4D97-AF65-F5344CB8AC3E}">
        <p14:creationId xmlns:p14="http://schemas.microsoft.com/office/powerpoint/2010/main" val="33065257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57</a:t>
            </a:fld>
            <a:endParaRPr lang="en-US"/>
          </a:p>
        </p:txBody>
      </p:sp>
      <p:pic>
        <p:nvPicPr>
          <p:cNvPr id="6" name="Slika 3" descr="Slika, ki vsebuje besede besedilo, vizitka&#10;&#10;Opis je samodejno ustvarjen">
            <a:extLst>
              <a:ext uri="{FF2B5EF4-FFF2-40B4-BE49-F238E27FC236}">
                <a16:creationId xmlns:a16="http://schemas.microsoft.com/office/drawing/2014/main" id="{852315C3-CC2E-F7C8-C3F2-E123687511CF}"/>
              </a:ext>
            </a:extLst>
          </p:cNvPr>
          <p:cNvPicPr>
            <a:picLocks noChangeAspect="1"/>
          </p:cNvPicPr>
          <p:nvPr/>
        </p:nvPicPr>
        <p:blipFill>
          <a:blip r:embed="rId3"/>
          <a:stretch>
            <a:fillRect/>
          </a:stretch>
        </p:blipFill>
        <p:spPr>
          <a:xfrm rot="-5400000">
            <a:off x="-2306129" y="2611758"/>
            <a:ext cx="5762444" cy="1145655"/>
          </a:xfrm>
          <a:prstGeom prst="rect">
            <a:avLst/>
          </a:prstGeom>
        </p:spPr>
      </p:pic>
      <p:pic>
        <p:nvPicPr>
          <p:cNvPr id="7" name="Slika 2" descr="Slika, ki vsebuje besede besedilo&#10;&#10;Opis je samodejno ustvarjen">
            <a:extLst>
              <a:ext uri="{FF2B5EF4-FFF2-40B4-BE49-F238E27FC236}">
                <a16:creationId xmlns:a16="http://schemas.microsoft.com/office/drawing/2014/main" id="{EDB5D9DD-DC8F-B3A2-BB7B-5160B75859A8}"/>
              </a:ext>
            </a:extLst>
          </p:cNvPr>
          <p:cNvPicPr>
            <a:picLocks noGrp="1" noChangeAspect="1"/>
          </p:cNvPicPr>
          <p:nvPr>
            <p:ph idx="1"/>
          </p:nvPr>
        </p:nvPicPr>
        <p:blipFill rotWithShape="1">
          <a:blip r:embed="rId4"/>
          <a:srcRect l="9091" r="14212" b="7500"/>
          <a:stretch/>
        </p:blipFill>
        <p:spPr>
          <a:xfrm>
            <a:off x="1859120" y="661189"/>
            <a:ext cx="8532060" cy="5788150"/>
          </a:xfrm>
          <a:prstGeom prst="rect">
            <a:avLst/>
          </a:prstGeom>
        </p:spPr>
      </p:pic>
      <p:sp>
        <p:nvSpPr>
          <p:cNvPr id="8" name="PoljeZBesedilom 7"/>
          <p:cNvSpPr txBox="1"/>
          <p:nvPr/>
        </p:nvSpPr>
        <p:spPr>
          <a:xfrm>
            <a:off x="114301" y="6501096"/>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6879792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58</a:t>
            </a:fld>
            <a:endParaRPr lang="en-US"/>
          </a:p>
        </p:txBody>
      </p:sp>
      <p:sp>
        <p:nvSpPr>
          <p:cNvPr id="6" name="Označba mesta vsebine 5"/>
          <p:cNvSpPr txBox="1">
            <a:spLocks noGrp="1"/>
          </p:cNvSpPr>
          <p:nvPr>
            <p:ph idx="1"/>
          </p:nvPr>
        </p:nvSpPr>
        <p:spPr>
          <a:xfrm>
            <a:off x="211016" y="799750"/>
            <a:ext cx="10152185" cy="3717941"/>
          </a:xfrm>
          <a:prstGeom prst="rect">
            <a:avLst/>
          </a:prstGeom>
          <a:noFill/>
        </p:spPr>
        <p:txBody>
          <a:bodyPr wrap="square" rtlCol="0">
            <a:spAutoFit/>
          </a:bodyPr>
          <a:lstStyle/>
          <a:p>
            <a:pPr marL="0" indent="0">
              <a:buNone/>
            </a:pPr>
            <a:r>
              <a:rPr lang="sl-SI" sz="2200" dirty="0" smtClean="0">
                <a:latin typeface="Calibri" panose="020F0502020204030204" pitchFamily="34" charset="0"/>
                <a:cs typeface="Calibri" panose="020F0502020204030204" pitchFamily="34" charset="0"/>
              </a:rPr>
              <a:t>Raziskave o učenju jasno kažejo, da je učinkovito učno okolje tisto:</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postavlja učenje v središče, spodbuja zavzetost za učenje,</a:t>
            </a:r>
          </a:p>
          <a:p>
            <a:pPr marL="342900" indent="-342900">
              <a:buAutoNum type="arabicPeriod"/>
            </a:pPr>
            <a:r>
              <a:rPr lang="sl-SI" sz="2200" dirty="0">
                <a:latin typeface="Calibri" panose="020F0502020204030204" pitchFamily="34" charset="0"/>
                <a:cs typeface="Calibri" panose="020F0502020204030204" pitchFamily="34" charset="0"/>
              </a:rPr>
              <a:t>v</a:t>
            </a:r>
            <a:r>
              <a:rPr lang="sl-SI" sz="2200" dirty="0" smtClean="0">
                <a:latin typeface="Calibri" panose="020F0502020204030204" pitchFamily="34" charset="0"/>
                <a:cs typeface="Calibri" panose="020F0502020204030204" pitchFamily="34" charset="0"/>
              </a:rPr>
              <a:t> katerem je učenje socialno, pogosto sodelovalno,</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je v največji meri usklajeno z motiviranostjo za učenje in pomembnostjo čustev,</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je zelo občutljivo na individualne razlike med učenci/dijaki.</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je zahtevno za vsakega učenca, vendar brez čezmernega preobremenjevanja.</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daje močen poudarek povratni informaciji učencem/dijakom in </a:t>
            </a:r>
          </a:p>
          <a:p>
            <a:pPr marL="342900" indent="-342900">
              <a:buAutoNum type="arabicPeriod"/>
            </a:pPr>
            <a:r>
              <a:rPr lang="sl-SI" sz="2200" dirty="0">
                <a:latin typeface="Calibri" panose="020F0502020204030204" pitchFamily="34" charset="0"/>
                <a:cs typeface="Calibri" panose="020F0502020204030204" pitchFamily="34" charset="0"/>
              </a:rPr>
              <a:t>k</a:t>
            </a:r>
            <a:r>
              <a:rPr lang="sl-SI" sz="2200" dirty="0" smtClean="0">
                <a:latin typeface="Calibri" panose="020F0502020204030204" pitchFamily="34" charset="0"/>
                <a:cs typeface="Calibri" panose="020F0502020204030204" pitchFamily="34" charset="0"/>
              </a:rPr>
              <a:t>i spodbuja horizontalno povezanost med dejavnostmi in predmeti v šoli in izven nje. </a:t>
            </a:r>
            <a:endParaRPr lang="sl-SI" dirty="0" smtClean="0"/>
          </a:p>
          <a:p>
            <a:endParaRPr lang="sl-SI" dirty="0"/>
          </a:p>
        </p:txBody>
      </p:sp>
      <p:pic>
        <p:nvPicPr>
          <p:cNvPr id="7" name="Slika 6">
            <a:extLst>
              <a:ext uri="{FF2B5EF4-FFF2-40B4-BE49-F238E27FC236}">
                <a16:creationId xmlns:a16="http://schemas.microsoft.com/office/drawing/2014/main" id="{285FB496-F4C5-43D4-BBE2-B4654B87C0FC}"/>
              </a:ext>
            </a:extLst>
          </p:cNvPr>
          <p:cNvPicPr>
            <a:picLocks noChangeAspect="1"/>
          </p:cNvPicPr>
          <p:nvPr/>
        </p:nvPicPr>
        <p:blipFill>
          <a:blip r:embed="rId2"/>
          <a:stretch>
            <a:fillRect/>
          </a:stretch>
        </p:blipFill>
        <p:spPr>
          <a:xfrm>
            <a:off x="9508368" y="316088"/>
            <a:ext cx="2459939" cy="1894818"/>
          </a:xfrm>
          <a:prstGeom prst="rect">
            <a:avLst/>
          </a:prstGeom>
          <a:ln>
            <a:noFill/>
          </a:ln>
          <a:effectLst>
            <a:softEdge rad="112500"/>
          </a:effectLst>
        </p:spPr>
      </p:pic>
      <p:pic>
        <p:nvPicPr>
          <p:cNvPr id="8" name="Slika 7">
            <a:extLst>
              <a:ext uri="{FF2B5EF4-FFF2-40B4-BE49-F238E27FC236}">
                <a16:creationId xmlns:a16="http://schemas.microsoft.com/office/drawing/2014/main" id="{934F6F1E-163B-4EFE-93D9-187D0616B7D0}"/>
              </a:ext>
            </a:extLst>
          </p:cNvPr>
          <p:cNvPicPr>
            <a:picLocks noChangeAspect="1"/>
          </p:cNvPicPr>
          <p:nvPr/>
        </p:nvPicPr>
        <p:blipFill>
          <a:blip r:embed="rId3"/>
          <a:stretch>
            <a:fillRect/>
          </a:stretch>
        </p:blipFill>
        <p:spPr>
          <a:xfrm>
            <a:off x="1174507" y="4370945"/>
            <a:ext cx="2772244" cy="1911025"/>
          </a:xfrm>
          <a:prstGeom prst="rect">
            <a:avLst/>
          </a:prstGeom>
          <a:ln>
            <a:noFill/>
          </a:ln>
          <a:effectLst>
            <a:softEdge rad="112500"/>
          </a:effectLst>
        </p:spPr>
      </p:pic>
      <p:pic>
        <p:nvPicPr>
          <p:cNvPr id="9" name="Slika 8">
            <a:hlinkClick r:id="rId4"/>
            <a:extLst>
              <a:ext uri="{FF2B5EF4-FFF2-40B4-BE49-F238E27FC236}">
                <a16:creationId xmlns:a16="http://schemas.microsoft.com/office/drawing/2014/main" id="{337D91D6-60F8-4769-854B-73A9C2C31EC3}"/>
              </a:ext>
            </a:extLst>
          </p:cNvPr>
          <p:cNvPicPr>
            <a:picLocks noChangeAspect="1"/>
          </p:cNvPicPr>
          <p:nvPr/>
        </p:nvPicPr>
        <p:blipFill>
          <a:blip r:embed="rId5"/>
          <a:stretch>
            <a:fillRect/>
          </a:stretch>
        </p:blipFill>
        <p:spPr>
          <a:xfrm>
            <a:off x="4302555" y="4370945"/>
            <a:ext cx="5857445" cy="1959505"/>
          </a:xfrm>
          <a:prstGeom prst="rect">
            <a:avLst/>
          </a:prstGeom>
          <a:ln>
            <a:noFill/>
          </a:ln>
          <a:effectLst>
            <a:softEdge rad="112500"/>
          </a:effectLst>
        </p:spPr>
      </p:pic>
      <p:pic>
        <p:nvPicPr>
          <p:cNvPr id="10" name="Slika 9">
            <a:extLst>
              <a:ext uri="{FF2B5EF4-FFF2-40B4-BE49-F238E27FC236}">
                <a16:creationId xmlns:a16="http://schemas.microsoft.com/office/drawing/2014/main" id="{AA75A9F9-D126-44D0-91E3-93CCF5083D57}"/>
              </a:ext>
            </a:extLst>
          </p:cNvPr>
          <p:cNvPicPr>
            <a:picLocks noChangeAspect="1"/>
          </p:cNvPicPr>
          <p:nvPr/>
        </p:nvPicPr>
        <p:blipFill>
          <a:blip r:embed="rId6"/>
          <a:stretch>
            <a:fillRect/>
          </a:stretch>
        </p:blipFill>
        <p:spPr>
          <a:xfrm flipH="1">
            <a:off x="10302877" y="2477353"/>
            <a:ext cx="953804" cy="3804617"/>
          </a:xfrm>
          <a:prstGeom prst="rect">
            <a:avLst/>
          </a:prstGeom>
        </p:spPr>
      </p:pic>
      <p:sp>
        <p:nvSpPr>
          <p:cNvPr id="11" name="PoljeZBesedilom 10"/>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
        <p:nvSpPr>
          <p:cNvPr id="2" name="PoljeZBesedilom 1"/>
          <p:cNvSpPr txBox="1"/>
          <p:nvPr/>
        </p:nvSpPr>
        <p:spPr>
          <a:xfrm>
            <a:off x="8054235" y="6397641"/>
            <a:ext cx="2680569" cy="369332"/>
          </a:xfrm>
          <a:prstGeom prst="rect">
            <a:avLst/>
          </a:prstGeom>
          <a:noFill/>
        </p:spPr>
        <p:txBody>
          <a:bodyPr wrap="square" rtlCol="0">
            <a:spAutoFit/>
          </a:bodyPr>
          <a:lstStyle/>
          <a:p>
            <a:r>
              <a:rPr lang="sl-SI" dirty="0" smtClean="0"/>
              <a:t>Foto: Mojca </a:t>
            </a:r>
            <a:r>
              <a:rPr lang="sl-SI" dirty="0" err="1" smtClean="0"/>
              <a:t>Pažon</a:t>
            </a:r>
            <a:endParaRPr lang="sl-SI" dirty="0"/>
          </a:p>
        </p:txBody>
      </p:sp>
    </p:spTree>
    <p:extLst>
      <p:ext uri="{BB962C8B-B14F-4D97-AF65-F5344CB8AC3E}">
        <p14:creationId xmlns:p14="http://schemas.microsoft.com/office/powerpoint/2010/main" val="26191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853514" y="510650"/>
            <a:ext cx="9728886" cy="1143000"/>
          </a:xfrm>
        </p:spPr>
        <p:txBody>
          <a:bodyPr>
            <a:normAutofit fontScale="90000"/>
          </a:bodyPr>
          <a:lstStyle/>
          <a:p>
            <a:r>
              <a:rPr lang="sl-SI" dirty="0"/>
              <a:t>Samorefleksija poznavanja in uporabe aktivnih metod učenja in poučevanja</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59</a:t>
            </a:fld>
            <a:endParaRPr lang="en-US"/>
          </a:p>
        </p:txBody>
      </p:sp>
      <p:pic>
        <p:nvPicPr>
          <p:cNvPr id="7" name="Slika 3" descr="Slika, ki vsebuje besede besedilo, vizitka&#10;&#10;Opis je samodejno ustvarjen">
            <a:extLst>
              <a:ext uri="{FF2B5EF4-FFF2-40B4-BE49-F238E27FC236}">
                <a16:creationId xmlns:a16="http://schemas.microsoft.com/office/drawing/2014/main" id="{201A33A5-D6E2-F9E5-B64B-575A08DC6B17}"/>
              </a:ext>
            </a:extLst>
          </p:cNvPr>
          <p:cNvPicPr>
            <a:picLocks noChangeAspect="1"/>
          </p:cNvPicPr>
          <p:nvPr/>
        </p:nvPicPr>
        <p:blipFill>
          <a:blip r:embed="rId3"/>
          <a:stretch>
            <a:fillRect/>
          </a:stretch>
        </p:blipFill>
        <p:spPr>
          <a:xfrm rot="-5400000">
            <a:off x="-2436961" y="2955630"/>
            <a:ext cx="6093123" cy="1203164"/>
          </a:xfrm>
          <a:prstGeom prst="rect">
            <a:avLst/>
          </a:prstGeom>
        </p:spPr>
      </p:pic>
      <p:sp>
        <p:nvSpPr>
          <p:cNvPr id="8" name="Označba mesta vsebine 2"/>
          <p:cNvSpPr>
            <a:spLocks noGrp="1"/>
          </p:cNvSpPr>
          <p:nvPr>
            <p:ph idx="1"/>
          </p:nvPr>
        </p:nvSpPr>
        <p:spPr>
          <a:xfrm>
            <a:off x="1853514" y="1766030"/>
            <a:ext cx="9505049" cy="4020408"/>
          </a:xfrm>
        </p:spPr>
        <p:txBody>
          <a:bodyPr vert="horz" lIns="91440" tIns="45720" rIns="91440" bIns="45720" rtlCol="0" anchor="t">
            <a:noAutofit/>
          </a:bodyPr>
          <a:lstStyle/>
          <a:p>
            <a:pPr marL="0" indent="0">
              <a:buNone/>
            </a:pPr>
            <a:r>
              <a:rPr lang="sl-SI" b="1" dirty="0" smtClean="0">
                <a:solidFill>
                  <a:schemeClr val="accent6">
                    <a:lumMod val="75000"/>
                  </a:schemeClr>
                </a:solidFill>
              </a:rPr>
              <a:t>Individualno razmislite o svojih dosedanjih izkušnjah pri poučevanju in  odgovorite na vprašanja:</a:t>
            </a:r>
            <a:endParaRPr lang="sl-SI" b="1" dirty="0">
              <a:solidFill>
                <a:schemeClr val="accent6">
                  <a:lumMod val="75000"/>
                </a:schemeClr>
              </a:solidFill>
            </a:endParaRPr>
          </a:p>
          <a:p>
            <a:pPr marL="0" indent="0">
              <a:buNone/>
            </a:pPr>
            <a:r>
              <a:rPr lang="sl-SI" dirty="0" smtClean="0">
                <a:solidFill>
                  <a:schemeClr val="accent6">
                    <a:lumMod val="75000"/>
                  </a:schemeClr>
                </a:solidFill>
              </a:rPr>
              <a:t>1. Katere </a:t>
            </a:r>
            <a:r>
              <a:rPr lang="sl-SI" dirty="0">
                <a:solidFill>
                  <a:schemeClr val="accent6">
                    <a:lumMod val="75000"/>
                  </a:schemeClr>
                </a:solidFill>
              </a:rPr>
              <a:t>metode in oblike dela </a:t>
            </a:r>
            <a:r>
              <a:rPr lang="sl-SI" dirty="0" smtClean="0">
                <a:solidFill>
                  <a:schemeClr val="accent6">
                    <a:lumMod val="75000"/>
                  </a:schemeClr>
                </a:solidFill>
              </a:rPr>
              <a:t>ste uporabljali pri dosedanjem delu? </a:t>
            </a:r>
          </a:p>
          <a:p>
            <a:pPr marL="0" indent="0">
              <a:buSzPct val="114999"/>
              <a:buNone/>
            </a:pPr>
            <a:endParaRPr lang="sl-SI" dirty="0">
              <a:solidFill>
                <a:schemeClr val="accent6">
                  <a:lumMod val="75000"/>
                </a:schemeClr>
              </a:solidFill>
              <a:cs typeface="Calibri" panose="020F0502020204030204"/>
            </a:endParaRPr>
          </a:p>
          <a:p>
            <a:pPr marL="0" indent="0">
              <a:buSzPct val="114999"/>
              <a:buNone/>
            </a:pPr>
            <a:r>
              <a:rPr lang="sl-SI" dirty="0" smtClean="0">
                <a:solidFill>
                  <a:schemeClr val="accent6">
                    <a:lumMod val="75000"/>
                  </a:schemeClr>
                </a:solidFill>
                <a:cs typeface="Calibri" panose="020F0502020204030204"/>
              </a:rPr>
              <a:t>2. Po katerih kriterijih izbirate učne oblike in metode pri načrtovanju pouka? Kaj vam je pri tem najbolj pomembno?</a:t>
            </a:r>
          </a:p>
          <a:p>
            <a:pPr marL="0" indent="0">
              <a:buSzPct val="114999"/>
              <a:buNone/>
            </a:pPr>
            <a:endParaRPr lang="sl-SI" dirty="0" smtClean="0">
              <a:solidFill>
                <a:schemeClr val="accent6">
                  <a:lumMod val="75000"/>
                </a:schemeClr>
              </a:solidFill>
              <a:cs typeface="Calibri" panose="020F0502020204030204"/>
            </a:endParaRPr>
          </a:p>
          <a:p>
            <a:pPr marL="0" indent="0">
              <a:buSzPct val="114999"/>
              <a:buNone/>
            </a:pPr>
            <a:r>
              <a:rPr lang="sl-SI" dirty="0" smtClean="0">
                <a:solidFill>
                  <a:schemeClr val="accent6">
                    <a:lumMod val="75000"/>
                  </a:schemeClr>
                </a:solidFill>
                <a:cs typeface="Calibri" panose="020F0502020204030204"/>
              </a:rPr>
              <a:t>3. Ali vedno izberete za vse učence/dijake isto učno metodo in obliko? Ali </a:t>
            </a:r>
            <a:r>
              <a:rPr lang="sl-SI" dirty="0">
                <a:solidFill>
                  <a:schemeClr val="accent6">
                    <a:lumMod val="75000"/>
                  </a:schemeClr>
                </a:solidFill>
                <a:cs typeface="Calibri" panose="020F0502020204030204"/>
              </a:rPr>
              <a:t>omogočite </a:t>
            </a:r>
            <a:r>
              <a:rPr lang="sl-SI" dirty="0" smtClean="0">
                <a:solidFill>
                  <a:schemeClr val="accent6">
                    <a:lumMod val="75000"/>
                  </a:schemeClr>
                </a:solidFill>
                <a:cs typeface="Calibri" panose="020F0502020204030204"/>
              </a:rPr>
              <a:t>učencem/dijakom možnost, da si izberejo učno metodo?</a:t>
            </a:r>
          </a:p>
          <a:p>
            <a:pPr marL="0" indent="0">
              <a:buSzPct val="114999"/>
              <a:buNone/>
            </a:pPr>
            <a:endParaRPr lang="sl-SI" dirty="0">
              <a:solidFill>
                <a:schemeClr val="accent6">
                  <a:lumMod val="75000"/>
                </a:schemeClr>
              </a:solidFill>
              <a:cs typeface="Calibri" panose="020F0502020204030204"/>
            </a:endParaRPr>
          </a:p>
          <a:p>
            <a:pPr marL="0" indent="0">
              <a:buNone/>
            </a:pPr>
            <a:r>
              <a:rPr lang="sl-SI" b="1" dirty="0" smtClean="0">
                <a:solidFill>
                  <a:schemeClr val="accent6">
                    <a:lumMod val="75000"/>
                  </a:schemeClr>
                </a:solidFill>
              </a:rPr>
              <a:t>V skupini si izmenjajte izkušnje in razmisleke. Povzetek zapišite na plakat.</a:t>
            </a:r>
            <a:endParaRPr lang="sl-SI" dirty="0">
              <a:cs typeface="Calibri" panose="020F0502020204030204"/>
            </a:endParaRPr>
          </a:p>
        </p:txBody>
      </p:sp>
      <p:sp>
        <p:nvSpPr>
          <p:cNvPr id="9" name="PoljeZBesedilom 8"/>
          <p:cNvSpPr txBox="1"/>
          <p:nvPr/>
        </p:nvSpPr>
        <p:spPr>
          <a:xfrm>
            <a:off x="1100138" y="6537855"/>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42436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383322" y="721341"/>
            <a:ext cx="5486401" cy="1143000"/>
          </a:xfrm>
        </p:spPr>
        <p:txBody>
          <a:bodyPr>
            <a:normAutofit fontScale="90000"/>
          </a:bodyPr>
          <a:lstStyle/>
          <a:p>
            <a:r>
              <a:rPr lang="sl-SI" dirty="0"/>
              <a:t>Učne</a:t>
            </a:r>
            <a:br>
              <a:rPr lang="sl-SI" dirty="0"/>
            </a:br>
            <a:r>
              <a:rPr lang="sl-SI" dirty="0"/>
              <a:t>oblike dela</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60</a:t>
            </a:fld>
            <a:endParaRPr lang="en-US"/>
          </a:p>
        </p:txBody>
      </p:sp>
      <p:pic>
        <p:nvPicPr>
          <p:cNvPr id="6" name="Slika 3" descr="Slika, ki vsebuje besede besedilo, vizitka&#10;&#10;Opis je samodejno ustvarjen">
            <a:extLst>
              <a:ext uri="{FF2B5EF4-FFF2-40B4-BE49-F238E27FC236}">
                <a16:creationId xmlns:a16="http://schemas.microsoft.com/office/drawing/2014/main" id="{BC4637B7-AB42-25E2-57C2-5F7CEB817456}"/>
              </a:ext>
            </a:extLst>
          </p:cNvPr>
          <p:cNvPicPr>
            <a:picLocks noChangeAspect="1"/>
          </p:cNvPicPr>
          <p:nvPr/>
        </p:nvPicPr>
        <p:blipFill>
          <a:blip r:embed="rId3"/>
          <a:stretch>
            <a:fillRect/>
          </a:stretch>
        </p:blipFill>
        <p:spPr>
          <a:xfrm rot="16200000">
            <a:off x="-2444979" y="3166321"/>
            <a:ext cx="6093123" cy="1203164"/>
          </a:xfrm>
          <a:prstGeom prst="rect">
            <a:avLst/>
          </a:prstGeom>
        </p:spPr>
      </p:pic>
      <p:sp>
        <p:nvSpPr>
          <p:cNvPr id="8" name="Označba mesta vsebine 2">
            <a:extLst>
              <a:ext uri="{FF2B5EF4-FFF2-40B4-BE49-F238E27FC236}">
                <a16:creationId xmlns:a16="http://schemas.microsoft.com/office/drawing/2014/main" id="{BECFDE98-FDAA-B4A4-EC41-791A9FFF215B}"/>
              </a:ext>
            </a:extLst>
          </p:cNvPr>
          <p:cNvSpPr>
            <a:spLocks noGrp="1"/>
          </p:cNvSpPr>
          <p:nvPr>
            <p:ph idx="1"/>
          </p:nvPr>
        </p:nvSpPr>
        <p:spPr>
          <a:xfrm>
            <a:off x="1383322" y="2286765"/>
            <a:ext cx="2672983" cy="2050773"/>
          </a:xfrm>
          <a:solidFill>
            <a:schemeClr val="accent3">
              <a:lumMod val="20000"/>
              <a:lumOff val="80000"/>
            </a:schemeClr>
          </a:solidFill>
        </p:spPr>
        <p:txBody>
          <a:bodyPr/>
          <a:lstStyle/>
          <a:p>
            <a:r>
              <a:rPr lang="sl-SI" dirty="0"/>
              <a:t>frontalna</a:t>
            </a:r>
          </a:p>
          <a:p>
            <a:pPr>
              <a:buSzPct val="114999"/>
            </a:pPr>
            <a:r>
              <a:rPr lang="sl-SI" dirty="0"/>
              <a:t>individualna</a:t>
            </a:r>
          </a:p>
          <a:p>
            <a:pPr>
              <a:buSzPct val="114999"/>
            </a:pPr>
            <a:r>
              <a:rPr lang="sl-SI" dirty="0"/>
              <a:t>skupinska </a:t>
            </a:r>
          </a:p>
          <a:p>
            <a:pPr>
              <a:buSzPct val="114999"/>
            </a:pPr>
            <a:r>
              <a:rPr lang="sl-SI" dirty="0"/>
              <a:t>delo v parih</a:t>
            </a:r>
          </a:p>
        </p:txBody>
      </p:sp>
      <p:sp>
        <p:nvSpPr>
          <p:cNvPr id="9" name="Puščica: dol 7">
            <a:extLst>
              <a:ext uri="{FF2B5EF4-FFF2-40B4-BE49-F238E27FC236}">
                <a16:creationId xmlns:a16="http://schemas.microsoft.com/office/drawing/2014/main" id="{04749BC9-961F-F732-E233-E247D8ADBCD9}"/>
              </a:ext>
            </a:extLst>
          </p:cNvPr>
          <p:cNvSpPr/>
          <p:nvPr/>
        </p:nvSpPr>
        <p:spPr>
          <a:xfrm>
            <a:off x="2302870" y="4337931"/>
            <a:ext cx="833886" cy="5319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0" name="Pravokotnik 9"/>
          <p:cNvSpPr/>
          <p:nvPr/>
        </p:nvSpPr>
        <p:spPr>
          <a:xfrm>
            <a:off x="1282246" y="5169097"/>
            <a:ext cx="6096000" cy="769441"/>
          </a:xfrm>
          <a:prstGeom prst="rect">
            <a:avLst/>
          </a:prstGeom>
        </p:spPr>
        <p:txBody>
          <a:bodyPr>
            <a:spAutoFit/>
          </a:bodyPr>
          <a:lstStyle/>
          <a:p>
            <a:r>
              <a:rPr lang="en-US" sz="2200" dirty="0">
                <a:solidFill>
                  <a:schemeClr val="accent6">
                    <a:lumMod val="75000"/>
                  </a:schemeClr>
                </a:solidFill>
                <a:latin typeface="Garamond"/>
                <a:cs typeface="Arial"/>
              </a:rPr>
              <a:t>Je </a:t>
            </a:r>
            <a:r>
              <a:rPr lang="en-US" sz="2200" dirty="0" err="1">
                <a:solidFill>
                  <a:schemeClr val="accent6">
                    <a:lumMod val="75000"/>
                  </a:schemeClr>
                </a:solidFill>
                <a:latin typeface="Garamond"/>
                <a:cs typeface="Arial"/>
              </a:rPr>
              <a:t>didaktična</a:t>
            </a:r>
            <a:r>
              <a:rPr lang="en-US" sz="2200" dirty="0">
                <a:solidFill>
                  <a:schemeClr val="accent6">
                    <a:lumMod val="75000"/>
                  </a:schemeClr>
                </a:solidFill>
                <a:latin typeface="Garamond"/>
                <a:cs typeface="Arial"/>
              </a:rPr>
              <a:t> in </a:t>
            </a:r>
            <a:r>
              <a:rPr lang="en-US" sz="2200" dirty="0" err="1">
                <a:solidFill>
                  <a:schemeClr val="accent6">
                    <a:lumMod val="75000"/>
                  </a:schemeClr>
                </a:solidFill>
                <a:latin typeface="Garamond"/>
                <a:cs typeface="Arial"/>
              </a:rPr>
              <a:t>organizacijska</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osnova</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pouka</a:t>
            </a:r>
            <a:r>
              <a:rPr lang="en-US" sz="2200" dirty="0">
                <a:solidFill>
                  <a:schemeClr val="accent6">
                    <a:lumMod val="75000"/>
                  </a:schemeClr>
                </a:solidFill>
                <a:latin typeface="Garamond"/>
                <a:cs typeface="Arial"/>
              </a:rPr>
              <a:t>, s </a:t>
            </a:r>
            <a:r>
              <a:rPr lang="en-US" sz="2200" dirty="0" err="1">
                <a:solidFill>
                  <a:schemeClr val="accent6">
                    <a:lumMod val="75000"/>
                  </a:schemeClr>
                </a:solidFill>
                <a:latin typeface="Garamond"/>
                <a:cs typeface="Arial"/>
              </a:rPr>
              <a:t>katero</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urejamo</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odnose</a:t>
            </a:r>
            <a:r>
              <a:rPr lang="en-US" sz="2200" dirty="0">
                <a:solidFill>
                  <a:schemeClr val="accent6">
                    <a:lumMod val="75000"/>
                  </a:schemeClr>
                </a:solidFill>
                <a:latin typeface="Garamond"/>
                <a:cs typeface="Arial"/>
              </a:rPr>
              <a:t> in </a:t>
            </a:r>
            <a:r>
              <a:rPr lang="en-US" sz="2200" dirty="0" err="1">
                <a:solidFill>
                  <a:schemeClr val="accent6">
                    <a:lumMod val="75000"/>
                  </a:schemeClr>
                </a:solidFill>
                <a:latin typeface="Garamond"/>
                <a:cs typeface="Arial"/>
              </a:rPr>
              <a:t>vloge</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učencev</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pri</a:t>
            </a:r>
            <a:r>
              <a:rPr lang="en-US" sz="2200" dirty="0">
                <a:solidFill>
                  <a:schemeClr val="accent6">
                    <a:lumMod val="75000"/>
                  </a:schemeClr>
                </a:solidFill>
                <a:latin typeface="Garamond"/>
                <a:cs typeface="Arial"/>
              </a:rPr>
              <a:t> </a:t>
            </a:r>
            <a:r>
              <a:rPr lang="en-US" sz="2200" dirty="0" err="1">
                <a:solidFill>
                  <a:schemeClr val="accent6">
                    <a:lumMod val="75000"/>
                  </a:schemeClr>
                </a:solidFill>
                <a:latin typeface="Garamond"/>
                <a:cs typeface="Arial"/>
              </a:rPr>
              <a:t>pouku</a:t>
            </a:r>
            <a:r>
              <a:rPr lang="en-US" sz="2200" dirty="0">
                <a:solidFill>
                  <a:schemeClr val="accent6">
                    <a:lumMod val="75000"/>
                  </a:schemeClr>
                </a:solidFill>
                <a:latin typeface="Arial"/>
                <a:cs typeface="Arial"/>
              </a:rPr>
              <a:t>.</a:t>
            </a:r>
            <a:endParaRPr lang="sl-SI" sz="2200" dirty="0">
              <a:solidFill>
                <a:schemeClr val="accent6">
                  <a:lumMod val="75000"/>
                </a:schemeClr>
              </a:solidFill>
              <a:latin typeface="Garamond" panose="02020404030301010803"/>
              <a:cs typeface="Arial"/>
            </a:endParaRPr>
          </a:p>
        </p:txBody>
      </p:sp>
      <p:pic>
        <p:nvPicPr>
          <p:cNvPr id="11" name="Slika 4">
            <a:extLst>
              <a:ext uri="{FF2B5EF4-FFF2-40B4-BE49-F238E27FC236}">
                <a16:creationId xmlns:a16="http://schemas.microsoft.com/office/drawing/2014/main" id="{E0BDD753-F560-5001-F9AF-FA3742A43149}"/>
              </a:ext>
            </a:extLst>
          </p:cNvPr>
          <p:cNvPicPr>
            <a:picLocks noChangeAspect="1"/>
          </p:cNvPicPr>
          <p:nvPr/>
        </p:nvPicPr>
        <p:blipFill>
          <a:blip r:embed="rId4"/>
          <a:stretch>
            <a:fillRect/>
          </a:stretch>
        </p:blipFill>
        <p:spPr>
          <a:xfrm>
            <a:off x="4835942" y="1524532"/>
            <a:ext cx="2370053" cy="3228575"/>
          </a:xfrm>
          <a:prstGeom prst="rect">
            <a:avLst/>
          </a:prstGeom>
        </p:spPr>
      </p:pic>
      <p:sp>
        <p:nvSpPr>
          <p:cNvPr id="12" name="Označba mesta vsebine 2">
            <a:extLst>
              <a:ext uri="{FF2B5EF4-FFF2-40B4-BE49-F238E27FC236}">
                <a16:creationId xmlns:a16="http://schemas.microsoft.com/office/drawing/2014/main" id="{62EBDBCD-4808-7EE4-F038-7E09DDBAABA9}"/>
              </a:ext>
            </a:extLst>
          </p:cNvPr>
          <p:cNvSpPr txBox="1">
            <a:spLocks/>
          </p:cNvSpPr>
          <p:nvPr/>
        </p:nvSpPr>
        <p:spPr>
          <a:xfrm>
            <a:off x="7985632" y="2305565"/>
            <a:ext cx="3057506" cy="2752210"/>
          </a:xfrm>
          <a:prstGeom prst="rect">
            <a:avLst/>
          </a:prstGeom>
          <a:solidFill>
            <a:schemeClr val="accent3">
              <a:lumMod val="20000"/>
              <a:lumOff val="80000"/>
            </a:schemeClr>
          </a:solidFill>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sl-SI" dirty="0"/>
              <a:t>razlaga</a:t>
            </a:r>
          </a:p>
          <a:p>
            <a:pPr>
              <a:buSzPct val="114999"/>
            </a:pPr>
            <a:r>
              <a:rPr lang="sl-SI" dirty="0"/>
              <a:t>demonstracija</a:t>
            </a:r>
          </a:p>
          <a:p>
            <a:pPr>
              <a:buSzPct val="114999"/>
            </a:pPr>
            <a:r>
              <a:rPr lang="sl-SI" dirty="0"/>
              <a:t>u</a:t>
            </a:r>
            <a:r>
              <a:rPr lang="sl-SI" dirty="0" smtClean="0"/>
              <a:t>čni pogovor</a:t>
            </a:r>
            <a:endParaRPr lang="sl-SI" dirty="0"/>
          </a:p>
          <a:p>
            <a:pPr>
              <a:buSzPct val="114999"/>
            </a:pPr>
            <a:r>
              <a:rPr lang="sl-SI" dirty="0"/>
              <a:t>delo z besedili </a:t>
            </a:r>
          </a:p>
          <a:p>
            <a:pPr>
              <a:buSzPct val="114999"/>
            </a:pPr>
            <a:r>
              <a:rPr lang="sl-SI" dirty="0"/>
              <a:t>e</a:t>
            </a:r>
            <a:r>
              <a:rPr lang="sl-SI" dirty="0" smtClean="0"/>
              <a:t>ksperimentalno delo</a:t>
            </a:r>
            <a:endParaRPr lang="sl-SI" dirty="0"/>
          </a:p>
          <a:p>
            <a:pPr>
              <a:buSzPct val="114999"/>
            </a:pPr>
            <a:endParaRPr lang="sl-SI" dirty="0"/>
          </a:p>
          <a:p>
            <a:pPr marL="0" indent="0">
              <a:buSzPct val="114999"/>
              <a:buNone/>
            </a:pPr>
            <a:endParaRPr lang="sl-SI" dirty="0"/>
          </a:p>
        </p:txBody>
      </p:sp>
      <p:sp>
        <p:nvSpPr>
          <p:cNvPr id="13" name="PoljeZBesedilom 12">
            <a:extLst>
              <a:ext uri="{FF2B5EF4-FFF2-40B4-BE49-F238E27FC236}">
                <a16:creationId xmlns:a16="http://schemas.microsoft.com/office/drawing/2014/main" id="{19A703D2-7859-4B1B-2E4D-FDA103F8F4E0}"/>
              </a:ext>
            </a:extLst>
          </p:cNvPr>
          <p:cNvSpPr txBox="1"/>
          <p:nvPr/>
        </p:nvSpPr>
        <p:spPr>
          <a:xfrm>
            <a:off x="7985632" y="5322985"/>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l-SI" sz="2200" dirty="0">
                <a:solidFill>
                  <a:schemeClr val="accent6">
                    <a:lumMod val="75000"/>
                  </a:schemeClr>
                </a:solidFill>
              </a:rPr>
              <a:t>načini dela pri pouku</a:t>
            </a:r>
          </a:p>
        </p:txBody>
      </p:sp>
      <p:sp>
        <p:nvSpPr>
          <p:cNvPr id="14" name="PoljeZBesedilom 13"/>
          <p:cNvSpPr txBox="1"/>
          <p:nvPr/>
        </p:nvSpPr>
        <p:spPr>
          <a:xfrm>
            <a:off x="8313878" y="721341"/>
            <a:ext cx="3057506" cy="1077218"/>
          </a:xfrm>
          <a:prstGeom prst="rect">
            <a:avLst/>
          </a:prstGeom>
          <a:noFill/>
        </p:spPr>
        <p:txBody>
          <a:bodyPr wrap="square" rtlCol="0">
            <a:spAutoFit/>
          </a:bodyPr>
          <a:lstStyle/>
          <a:p>
            <a:pPr>
              <a:spcBef>
                <a:spcPct val="0"/>
              </a:spcBef>
            </a:pPr>
            <a:r>
              <a:rPr lang="sl-SI" sz="3200" b="1" dirty="0">
                <a:solidFill>
                  <a:srgbClr val="007C92"/>
                </a:solidFill>
                <a:latin typeface="+mj-lt"/>
                <a:ea typeface="+mj-ea"/>
                <a:cs typeface="+mj-cs"/>
              </a:rPr>
              <a:t>Učne metode dela</a:t>
            </a:r>
          </a:p>
        </p:txBody>
      </p:sp>
      <p:sp>
        <p:nvSpPr>
          <p:cNvPr id="15" name="PoljeZBesedilom 14"/>
          <p:cNvSpPr txBox="1"/>
          <p:nvPr/>
        </p:nvSpPr>
        <p:spPr>
          <a:xfrm>
            <a:off x="1203165" y="6553052"/>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763328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slov 1"/>
          <p:cNvSpPr>
            <a:spLocks noGrp="1"/>
          </p:cNvSpPr>
          <p:nvPr>
            <p:ph type="title"/>
          </p:nvPr>
        </p:nvSpPr>
        <p:spPr>
          <a:xfrm>
            <a:off x="252919" y="1123837"/>
            <a:ext cx="2947482" cy="4771866"/>
          </a:xfrm>
        </p:spPr>
        <p:txBody>
          <a:bodyPr>
            <a:normAutofit fontScale="90000"/>
          </a:bodyPr>
          <a:lstStyle/>
          <a:p>
            <a:r>
              <a:rPr lang="sl-SI" dirty="0"/>
              <a:t/>
            </a:r>
            <a:br>
              <a:rPr lang="sl-SI" dirty="0"/>
            </a:br>
            <a:r>
              <a:rPr lang="sl-SI" dirty="0"/>
              <a:t/>
            </a:r>
            <a:br>
              <a:rPr lang="sl-SI" dirty="0"/>
            </a:br>
            <a:r>
              <a:rPr lang="sl-SI" dirty="0"/>
              <a:t/>
            </a:r>
            <a:br>
              <a:rPr lang="sl-SI" dirty="0"/>
            </a:br>
            <a:r>
              <a:rPr lang="sl-SI" sz="4000" dirty="0"/>
              <a:t>Prijava na strokovni izpit</a:t>
            </a:r>
            <a:br>
              <a:rPr lang="sl-SI" sz="4000" dirty="0"/>
            </a:br>
            <a:r>
              <a:rPr lang="sl-SI" dirty="0"/>
              <a:t/>
            </a:r>
            <a:br>
              <a:rPr lang="sl-SI" dirty="0"/>
            </a:br>
            <a:r>
              <a:rPr lang="sl-SI" dirty="0"/>
              <a:t/>
            </a:r>
            <a:br>
              <a:rPr lang="sl-SI" dirty="0"/>
            </a:br>
            <a:r>
              <a:rPr lang="sl-SI" dirty="0"/>
              <a:t/>
            </a:r>
            <a:br>
              <a:rPr lang="sl-SI" dirty="0"/>
            </a:br>
            <a:r>
              <a:rPr lang="sl-SI" dirty="0"/>
              <a:t/>
            </a:r>
            <a:br>
              <a:rPr lang="sl-SI" dirty="0"/>
            </a:br>
            <a:r>
              <a:rPr lang="sl-SI" dirty="0"/>
              <a:t/>
            </a:r>
            <a:br>
              <a:rPr lang="sl-SI" dirty="0"/>
            </a:br>
            <a:r>
              <a:rPr lang="sl-SI" dirty="0"/>
              <a:t/>
            </a:r>
            <a:br>
              <a:rPr lang="sl-SI" dirty="0"/>
            </a:br>
            <a:endParaRPr lang="sl-SI" dirty="0"/>
          </a:p>
        </p:txBody>
      </p:sp>
      <p:sp>
        <p:nvSpPr>
          <p:cNvPr id="3" name="Označba mesta vsebine 2"/>
          <p:cNvSpPr>
            <a:spLocks noGrp="1"/>
          </p:cNvSpPr>
          <p:nvPr>
            <p:ph idx="1"/>
          </p:nvPr>
        </p:nvSpPr>
        <p:spPr>
          <a:xfrm>
            <a:off x="3905440" y="881352"/>
            <a:ext cx="7660881" cy="5770656"/>
          </a:xfrm>
        </p:spPr>
        <p:txBody>
          <a:bodyPr>
            <a:normAutofit fontScale="92500" lnSpcReduction="10000"/>
          </a:bodyPr>
          <a:lstStyle/>
          <a:p>
            <a:pPr marL="0" indent="0">
              <a:buNone/>
            </a:pPr>
            <a:r>
              <a:rPr lang="sl-SI" sz="3000" dirty="0">
                <a:solidFill>
                  <a:srgbClr val="002060"/>
                </a:solidFill>
              </a:rPr>
              <a:t>Pisna prijava               MVI</a:t>
            </a:r>
          </a:p>
          <a:p>
            <a:pPr marL="0" indent="0">
              <a:buNone/>
            </a:pPr>
            <a:endParaRPr lang="sl-SI" sz="3000" dirty="0">
              <a:solidFill>
                <a:srgbClr val="002060"/>
              </a:solidFill>
            </a:endParaRPr>
          </a:p>
          <a:p>
            <a:r>
              <a:rPr lang="sl-SI" sz="3000" dirty="0">
                <a:solidFill>
                  <a:srgbClr val="002060"/>
                </a:solidFill>
              </a:rPr>
              <a:t>Obrazec – Prijava </a:t>
            </a:r>
          </a:p>
          <a:p>
            <a:r>
              <a:rPr lang="sl-SI" sz="3000" dirty="0">
                <a:solidFill>
                  <a:srgbClr val="002060"/>
                </a:solidFill>
              </a:rPr>
              <a:t>Obrazec – Ocena pisne naloge/praktičnih nastopov </a:t>
            </a:r>
          </a:p>
          <a:p>
            <a:r>
              <a:rPr lang="sl-SI" sz="3000" dirty="0">
                <a:solidFill>
                  <a:srgbClr val="002060"/>
                </a:solidFill>
              </a:rPr>
              <a:t>Mentorjevo poročilo</a:t>
            </a:r>
          </a:p>
          <a:p>
            <a:r>
              <a:rPr lang="sl-SI" sz="3000" dirty="0">
                <a:solidFill>
                  <a:srgbClr val="002060"/>
                </a:solidFill>
              </a:rPr>
              <a:t>Dokazilo o izobrazbi</a:t>
            </a:r>
          </a:p>
          <a:p>
            <a:r>
              <a:rPr lang="sl-SI" sz="3000" dirty="0">
                <a:solidFill>
                  <a:srgbClr val="002060"/>
                </a:solidFill>
              </a:rPr>
              <a:t>Dokazilo delovnih izkušnjah</a:t>
            </a:r>
          </a:p>
          <a:p>
            <a:r>
              <a:rPr lang="sl-SI" sz="3000" dirty="0">
                <a:solidFill>
                  <a:srgbClr val="002060"/>
                </a:solidFill>
              </a:rPr>
              <a:t>Priprave/pisna naloga</a:t>
            </a:r>
          </a:p>
          <a:p>
            <a:pPr marL="0" indent="0">
              <a:buNone/>
            </a:pPr>
            <a:endParaRPr lang="sl-SI" dirty="0"/>
          </a:p>
          <a:p>
            <a:pPr marL="0" indent="0">
              <a:buNone/>
            </a:pPr>
            <a:r>
              <a:rPr lang="sl-SI" u="sng" dirty="0">
                <a:solidFill>
                  <a:srgbClr val="002060"/>
                </a:solidFill>
              </a:rPr>
              <a:t>Obrazci dostopni na spletni strani MVI:</a:t>
            </a:r>
          </a:p>
          <a:p>
            <a:pPr marL="0" indent="0">
              <a:buNone/>
            </a:pPr>
            <a:r>
              <a:rPr lang="sl-SI" dirty="0">
                <a:solidFill>
                  <a:srgbClr val="002060"/>
                </a:solidFill>
              </a:rPr>
              <a:t>https://www.gov.si/zbirke/storitve/prijava-na-strokovni-izpit-na-podrocju-vzgoje-in-izobrazevanja</a:t>
            </a:r>
            <a:r>
              <a:rPr lang="sl-SI" dirty="0"/>
              <a:t>/</a:t>
            </a:r>
          </a:p>
        </p:txBody>
      </p:sp>
      <p:pic>
        <p:nvPicPr>
          <p:cNvPr id="6" name="Slika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98760"/>
            <a:ext cx="3436536" cy="1738365"/>
          </a:xfrm>
          <a:prstGeom prst="rect">
            <a:avLst/>
          </a:prstGeom>
        </p:spPr>
      </p:pic>
      <p:sp>
        <p:nvSpPr>
          <p:cNvPr id="9" name="Desna puščica 8"/>
          <p:cNvSpPr/>
          <p:nvPr/>
        </p:nvSpPr>
        <p:spPr>
          <a:xfrm>
            <a:off x="6069204" y="954466"/>
            <a:ext cx="663191" cy="3387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pic>
        <p:nvPicPr>
          <p:cNvPr id="10" name="Slika 9"/>
          <p:cNvPicPr>
            <a:picLocks noChangeAspect="1"/>
          </p:cNvPicPr>
          <p:nvPr/>
        </p:nvPicPr>
        <p:blipFill>
          <a:blip r:embed="rId4"/>
          <a:stretch>
            <a:fillRect/>
          </a:stretch>
        </p:blipFill>
        <p:spPr>
          <a:xfrm rot="21039424">
            <a:off x="9560880" y="2800976"/>
            <a:ext cx="1990346" cy="2818330"/>
          </a:xfrm>
          <a:prstGeom prst="rect">
            <a:avLst/>
          </a:prstGeom>
        </p:spPr>
      </p:pic>
      <p:pic>
        <p:nvPicPr>
          <p:cNvPr id="8" name="Slika 7" descr="Slika, ki vsebuje besede besedilo&#10;&#10;Opis je samodejno ustvarjen">
            <a:extLst>
              <a:ext uri="{FF2B5EF4-FFF2-40B4-BE49-F238E27FC236}">
                <a16:creationId xmlns:a16="http://schemas.microsoft.com/office/drawing/2014/main" id="{9AFA468C-695B-4EB3-B20B-2B2DC46D76EC}"/>
              </a:ext>
            </a:extLst>
          </p:cNvPr>
          <p:cNvPicPr>
            <a:picLocks noChangeAspect="1"/>
          </p:cNvPicPr>
          <p:nvPr/>
        </p:nvPicPr>
        <p:blipFill>
          <a:blip r:embed="rId5"/>
          <a:stretch>
            <a:fillRect/>
          </a:stretch>
        </p:blipFill>
        <p:spPr>
          <a:xfrm>
            <a:off x="59785" y="121024"/>
            <a:ext cx="3333750" cy="609600"/>
          </a:xfrm>
          <a:prstGeom prst="rect">
            <a:avLst/>
          </a:prstGeom>
        </p:spPr>
      </p:pic>
      <p:sp>
        <p:nvSpPr>
          <p:cNvPr id="11" name="PoljeZBesedilom 10"/>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4114831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značba mesta vsebine 2"/>
          <p:cNvSpPr>
            <a:spLocks noGrp="1"/>
          </p:cNvSpPr>
          <p:nvPr>
            <p:ph idx="1"/>
          </p:nvPr>
        </p:nvSpPr>
        <p:spPr>
          <a:xfrm>
            <a:off x="609600" y="800100"/>
            <a:ext cx="10972799" cy="5326063"/>
          </a:xfrm>
        </p:spPr>
        <p:txBody>
          <a:bodyPr>
            <a:normAutofit/>
          </a:bodyPr>
          <a:lstStyle/>
          <a:p>
            <a:pPr marL="0" indent="0">
              <a:buNone/>
            </a:pPr>
            <a:r>
              <a:rPr lang="sl-SI" dirty="0"/>
              <a:t>Socialno-konstruktivistični didaktični </a:t>
            </a:r>
            <a:r>
              <a:rPr lang="sl-SI" dirty="0" smtClean="0"/>
              <a:t>model  vključuje didaktične strategije, ki temeljijo na  </a:t>
            </a:r>
            <a:r>
              <a:rPr lang="sl-SI" b="1" dirty="0" smtClean="0"/>
              <a:t>aktivnem </a:t>
            </a:r>
            <a:r>
              <a:rPr lang="sl-SI" b="1" dirty="0"/>
              <a:t>in samostojnem učenju</a:t>
            </a:r>
            <a:r>
              <a:rPr lang="sl-SI" dirty="0"/>
              <a:t> učencev ter </a:t>
            </a:r>
            <a:r>
              <a:rPr lang="sl-SI" dirty="0" smtClean="0"/>
              <a:t>učenju po </a:t>
            </a:r>
            <a:r>
              <a:rPr lang="sl-SI" b="1" dirty="0"/>
              <a:t>induktivni spoznavni </a:t>
            </a:r>
            <a:r>
              <a:rPr lang="sl-SI" b="1" dirty="0" smtClean="0"/>
              <a:t>poti:</a:t>
            </a:r>
            <a:endParaRPr lang="sl-SI" dirty="0"/>
          </a:p>
          <a:p>
            <a:pPr lvl="2"/>
            <a:r>
              <a:rPr lang="sl-SI" dirty="0" smtClean="0"/>
              <a:t>Projektni </a:t>
            </a:r>
            <a:r>
              <a:rPr lang="sl-SI" dirty="0"/>
              <a:t>pouk</a:t>
            </a:r>
          </a:p>
          <a:p>
            <a:pPr lvl="2"/>
            <a:r>
              <a:rPr lang="sl-SI" dirty="0"/>
              <a:t>Problemski pouk</a:t>
            </a:r>
          </a:p>
          <a:p>
            <a:pPr lvl="2"/>
            <a:r>
              <a:rPr lang="sl-SI" dirty="0"/>
              <a:t>Učenje z raziskovanjem/preiskovanjem</a:t>
            </a:r>
          </a:p>
          <a:p>
            <a:pPr lvl="2"/>
            <a:r>
              <a:rPr lang="sl-SI" dirty="0"/>
              <a:t>Eksperimentalni pouk</a:t>
            </a:r>
          </a:p>
          <a:p>
            <a:pPr lvl="2"/>
            <a:r>
              <a:rPr lang="sl-SI" dirty="0"/>
              <a:t>Timski pouk (Valenčič Zuljan in Kalin 2020, str. 126-128)</a:t>
            </a:r>
          </a:p>
          <a:p>
            <a:pPr lvl="2"/>
            <a:r>
              <a:rPr lang="sl-SI" dirty="0"/>
              <a:t>Izkustveni pouk/»izkustveno usmerjeni pouk« (Strmčnik 2003, str. 87-88)</a:t>
            </a:r>
          </a:p>
          <a:p>
            <a:pPr lvl="2"/>
            <a:r>
              <a:rPr lang="sl-SI" dirty="0"/>
              <a:t>Pouk, temelječ na uporabi kompleksnih bralnih učnih strategij (BUS) (Pečjak in Gradišar, 2012) idr</a:t>
            </a:r>
            <a:r>
              <a:rPr lang="sl-SI" dirty="0" smtClean="0"/>
              <a:t>.</a:t>
            </a:r>
            <a:endParaRPr lang="sl-SI" dirty="0"/>
          </a:p>
        </p:txBody>
      </p:sp>
      <p:sp>
        <p:nvSpPr>
          <p:cNvPr id="4" name="Označba mesta noge 3"/>
          <p:cNvSpPr>
            <a:spLocks noGrp="1"/>
          </p:cNvSpPr>
          <p:nvPr>
            <p:ph type="ftr" sz="quarter" idx="11"/>
          </p:nvPr>
        </p:nvSpPr>
        <p:spPr/>
        <p:txBody>
          <a:bodyPr/>
          <a:lstStyle/>
          <a:p>
            <a:r>
              <a:rPr lang="en-US" smtClean="0"/>
              <a:t>Naslov prezentacije</a:t>
            </a:r>
            <a:endParaRPr lang="en-US"/>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61</a:t>
            </a:fld>
            <a:endParaRPr lang="en-US"/>
          </a:p>
        </p:txBody>
      </p:sp>
    </p:spTree>
    <p:extLst>
      <p:ext uri="{BB962C8B-B14F-4D97-AF65-F5344CB8AC3E}">
        <p14:creationId xmlns:p14="http://schemas.microsoft.com/office/powerpoint/2010/main" val="39420597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značba mesta noge 3"/>
          <p:cNvSpPr>
            <a:spLocks noGrp="1"/>
          </p:cNvSpPr>
          <p:nvPr>
            <p:ph type="ftr" sz="quarter" idx="11"/>
          </p:nvPr>
        </p:nvSpPr>
        <p:spPr/>
        <p:txBody>
          <a:bodyPr/>
          <a:lstStyle/>
          <a:p>
            <a:r>
              <a:rPr lang="en-US" smtClean="0"/>
              <a:t>Naslov prezentacije</a:t>
            </a:r>
            <a:endParaRPr lang="en-US"/>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62</a:t>
            </a:fld>
            <a:endParaRPr lang="en-US"/>
          </a:p>
        </p:txBody>
      </p:sp>
      <p:sp>
        <p:nvSpPr>
          <p:cNvPr id="6" name="Naslov 1"/>
          <p:cNvSpPr txBox="1">
            <a:spLocks/>
          </p:cNvSpPr>
          <p:nvPr/>
        </p:nvSpPr>
        <p:spPr>
          <a:xfrm>
            <a:off x="721967" y="445418"/>
            <a:ext cx="10725095" cy="922682"/>
          </a:xfrm>
          <a:prstGeom prst="rect">
            <a:avLst/>
          </a:prstGeom>
          <a:solidFill>
            <a:schemeClr val="accent4">
              <a:lumMod val="40000"/>
              <a:lumOff val="60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sl-SI" b="1" smtClean="0">
                <a:latin typeface="+mn-lt"/>
              </a:rPr>
              <a:t>OPAZOVANJE</a:t>
            </a:r>
            <a:endParaRPr lang="sl-SI" b="1" dirty="0">
              <a:latin typeface="+mn-lt"/>
            </a:endParaRPr>
          </a:p>
        </p:txBody>
      </p:sp>
      <p:sp>
        <p:nvSpPr>
          <p:cNvPr id="7" name="Naslov 1"/>
          <p:cNvSpPr txBox="1">
            <a:spLocks/>
          </p:cNvSpPr>
          <p:nvPr/>
        </p:nvSpPr>
        <p:spPr>
          <a:xfrm>
            <a:off x="3083242" y="2218823"/>
            <a:ext cx="2338902" cy="1277937"/>
          </a:xfrm>
          <a:prstGeom prst="rect">
            <a:avLst/>
          </a:prstGeom>
          <a:solidFill>
            <a:schemeClr val="accent6">
              <a:lumMod val="40000"/>
              <a:lumOff val="6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sz="2400" dirty="0"/>
              <a:t>PRIMERJANJE</a:t>
            </a:r>
          </a:p>
        </p:txBody>
      </p:sp>
      <p:sp>
        <p:nvSpPr>
          <p:cNvPr id="8" name="Naslov 1"/>
          <p:cNvSpPr txBox="1">
            <a:spLocks/>
          </p:cNvSpPr>
          <p:nvPr/>
        </p:nvSpPr>
        <p:spPr>
          <a:xfrm>
            <a:off x="4485208" y="4427598"/>
            <a:ext cx="2186329" cy="683411"/>
          </a:xfrm>
          <a:prstGeom prst="rect">
            <a:avLst/>
          </a:prstGeom>
          <a:solidFill>
            <a:schemeClr val="accent6">
              <a:lumMod val="40000"/>
              <a:lumOff val="60000"/>
            </a:schemeClr>
          </a:solidFill>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dirty="0" smtClean="0"/>
              <a:t>RAZVRŠČANJE</a:t>
            </a:r>
            <a:endParaRPr lang="sl-SI" dirty="0"/>
          </a:p>
        </p:txBody>
      </p:sp>
      <p:sp>
        <p:nvSpPr>
          <p:cNvPr id="9" name="Puščica dol 8"/>
          <p:cNvSpPr/>
          <p:nvPr/>
        </p:nvSpPr>
        <p:spPr>
          <a:xfrm>
            <a:off x="801534" y="1633722"/>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0" name="Pravokotnik 9"/>
          <p:cNvSpPr/>
          <p:nvPr/>
        </p:nvSpPr>
        <p:spPr>
          <a:xfrm>
            <a:off x="2977662" y="4083870"/>
            <a:ext cx="2184650" cy="523220"/>
          </a:xfrm>
          <a:prstGeom prst="rect">
            <a:avLst/>
          </a:prstGeom>
          <a:solidFill>
            <a:schemeClr val="accent6">
              <a:lumMod val="40000"/>
              <a:lumOff val="60000"/>
            </a:schemeClr>
          </a:solidFill>
        </p:spPr>
        <p:txBody>
          <a:bodyPr wrap="square">
            <a:spAutoFit/>
          </a:bodyPr>
          <a:lstStyle/>
          <a:p>
            <a:pPr algn="ctr"/>
            <a:r>
              <a:rPr lang="sl-SI" sz="2800" b="1" dirty="0"/>
              <a:t>UREJANJE</a:t>
            </a:r>
          </a:p>
        </p:txBody>
      </p:sp>
      <p:sp>
        <p:nvSpPr>
          <p:cNvPr id="11" name="Naslov 1"/>
          <p:cNvSpPr txBox="1">
            <a:spLocks/>
          </p:cNvSpPr>
          <p:nvPr/>
        </p:nvSpPr>
        <p:spPr>
          <a:xfrm>
            <a:off x="15206" y="2312151"/>
            <a:ext cx="2606264" cy="1277937"/>
          </a:xfrm>
          <a:prstGeom prst="rect">
            <a:avLst/>
          </a:prstGeom>
          <a:solidFill>
            <a:schemeClr val="accent6">
              <a:lumMod val="40000"/>
              <a:lumOff val="6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sz="2400" dirty="0" smtClean="0"/>
              <a:t>OPISOVANJE, POIMENOVANJE</a:t>
            </a:r>
            <a:endParaRPr lang="sl-SI" sz="2400" dirty="0"/>
          </a:p>
        </p:txBody>
      </p:sp>
      <p:sp>
        <p:nvSpPr>
          <p:cNvPr id="12" name="Naslov 1"/>
          <p:cNvSpPr txBox="1">
            <a:spLocks/>
          </p:cNvSpPr>
          <p:nvPr/>
        </p:nvSpPr>
        <p:spPr>
          <a:xfrm>
            <a:off x="5823805" y="2288898"/>
            <a:ext cx="2139648" cy="1277937"/>
          </a:xfrm>
          <a:prstGeom prst="rect">
            <a:avLst/>
          </a:prstGeom>
          <a:solidFill>
            <a:schemeClr val="accent6">
              <a:lumMod val="40000"/>
              <a:lumOff val="60000"/>
            </a:schemeClr>
          </a:solidFill>
        </p:spPr>
        <p:txBody>
          <a:bodyPr vert="horz" lIns="91440" tIns="45720" rIns="91440" bIns="45720" rtlCol="0" anchor="ctr">
            <a:normAutofit fontScale="62500" lnSpcReduction="20000"/>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sz="3400" dirty="0" smtClean="0"/>
              <a:t>SKLEPANJE </a:t>
            </a:r>
            <a:r>
              <a:rPr lang="sl-SI" sz="2400" kern="0" dirty="0">
                <a:solidFill>
                  <a:srgbClr val="000000"/>
                </a:solidFill>
              </a:rPr>
              <a:t>oblikovanje zaključkov, </a:t>
            </a:r>
            <a:r>
              <a:rPr lang="sl-SI" sz="2400" kern="0" dirty="0" smtClean="0">
                <a:solidFill>
                  <a:srgbClr val="000000"/>
                </a:solidFill>
              </a:rPr>
              <a:t>posplošitev, smiselnih </a:t>
            </a:r>
            <a:r>
              <a:rPr lang="sl-SI" sz="2400" kern="0" dirty="0">
                <a:solidFill>
                  <a:srgbClr val="000000"/>
                </a:solidFill>
              </a:rPr>
              <a:t>razlag, iskanje vzročno-posledičnih zvez </a:t>
            </a:r>
            <a:r>
              <a:rPr lang="sl-SI" sz="2400" kern="0" dirty="0" smtClean="0">
                <a:solidFill>
                  <a:srgbClr val="000000"/>
                </a:solidFill>
              </a:rPr>
              <a:t>…</a:t>
            </a:r>
            <a:endParaRPr lang="sl-SI" sz="2400" kern="0" dirty="0">
              <a:solidFill>
                <a:srgbClr val="000000"/>
              </a:solidFill>
            </a:endParaRPr>
          </a:p>
        </p:txBody>
      </p:sp>
      <p:sp>
        <p:nvSpPr>
          <p:cNvPr id="13" name="Puščica dol 12"/>
          <p:cNvSpPr/>
          <p:nvPr/>
        </p:nvSpPr>
        <p:spPr>
          <a:xfrm>
            <a:off x="3682850" y="1621014"/>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4" name="Naslov 1"/>
          <p:cNvSpPr txBox="1">
            <a:spLocks/>
          </p:cNvSpPr>
          <p:nvPr/>
        </p:nvSpPr>
        <p:spPr>
          <a:xfrm>
            <a:off x="8077659" y="2260098"/>
            <a:ext cx="1717617" cy="1277937"/>
          </a:xfrm>
          <a:prstGeom prst="rect">
            <a:avLst/>
          </a:prstGeom>
          <a:solidFill>
            <a:schemeClr val="accent6">
              <a:lumMod val="40000"/>
              <a:lumOff val="60000"/>
            </a:schemeClr>
          </a:solidFill>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sz="2400" dirty="0" smtClean="0"/>
              <a:t>NAPOVEDO-VANJE</a:t>
            </a:r>
          </a:p>
          <a:p>
            <a:r>
              <a:rPr lang="sl-SI" sz="1800" dirty="0"/>
              <a:t>o</a:t>
            </a:r>
            <a:r>
              <a:rPr lang="sl-SI" sz="1800" dirty="0" smtClean="0"/>
              <a:t>blikovanje predvidevanj, domnev</a:t>
            </a:r>
            <a:endParaRPr lang="sl-SI" sz="1800" dirty="0"/>
          </a:p>
        </p:txBody>
      </p:sp>
      <p:sp>
        <p:nvSpPr>
          <p:cNvPr id="15" name="PoljeZBesedilom 14"/>
          <p:cNvSpPr txBox="1"/>
          <p:nvPr/>
        </p:nvSpPr>
        <p:spPr>
          <a:xfrm>
            <a:off x="2300559" y="4575081"/>
            <a:ext cx="2184649" cy="523220"/>
          </a:xfrm>
          <a:prstGeom prst="rect">
            <a:avLst/>
          </a:prstGeom>
          <a:solidFill>
            <a:schemeClr val="accent6">
              <a:lumMod val="40000"/>
              <a:lumOff val="60000"/>
            </a:schemeClr>
          </a:solidFill>
        </p:spPr>
        <p:txBody>
          <a:bodyPr wrap="square" rtlCol="0">
            <a:spAutoFit/>
          </a:bodyPr>
          <a:lstStyle/>
          <a:p>
            <a:r>
              <a:rPr lang="sl-SI" sz="2800" b="1" dirty="0" smtClean="0"/>
              <a:t>UVRŠČANJE</a:t>
            </a:r>
          </a:p>
        </p:txBody>
      </p:sp>
      <p:sp>
        <p:nvSpPr>
          <p:cNvPr id="16" name="Naslov 1"/>
          <p:cNvSpPr txBox="1">
            <a:spLocks/>
          </p:cNvSpPr>
          <p:nvPr/>
        </p:nvSpPr>
        <p:spPr>
          <a:xfrm>
            <a:off x="9894277" y="2250457"/>
            <a:ext cx="2291675" cy="1277937"/>
          </a:xfrm>
          <a:prstGeom prst="rect">
            <a:avLst/>
          </a:prstGeom>
          <a:solidFill>
            <a:schemeClr val="accent6">
              <a:lumMod val="40000"/>
              <a:lumOff val="60000"/>
            </a:schemeClr>
          </a:solidFill>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2800" b="1" kern="1200">
                <a:solidFill>
                  <a:schemeClr val="tx1"/>
                </a:solidFill>
                <a:latin typeface="+mn-lt"/>
                <a:ea typeface="+mj-ea"/>
                <a:cs typeface="+mj-cs"/>
              </a:defRPr>
            </a:lvl1pPr>
          </a:lstStyle>
          <a:p>
            <a:r>
              <a:rPr lang="sl-SI" sz="2900" dirty="0" smtClean="0"/>
              <a:t>PREIZKUŠANJE, RAZISKOVANJE</a:t>
            </a:r>
          </a:p>
          <a:p>
            <a:r>
              <a:rPr lang="sl-SI" sz="2400" dirty="0" smtClean="0"/>
              <a:t>postavljanje vprašanj, načrtovanje izvedbe, kontrola spremenljivk</a:t>
            </a:r>
            <a:endParaRPr lang="sl-SI" sz="2400" dirty="0"/>
          </a:p>
        </p:txBody>
      </p:sp>
      <p:sp>
        <p:nvSpPr>
          <p:cNvPr id="17" name="Puščica dol 16"/>
          <p:cNvSpPr/>
          <p:nvPr/>
        </p:nvSpPr>
        <p:spPr>
          <a:xfrm>
            <a:off x="6272483" y="1627332"/>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8" name="Puščica dol 17"/>
          <p:cNvSpPr/>
          <p:nvPr/>
        </p:nvSpPr>
        <p:spPr>
          <a:xfrm>
            <a:off x="3682851" y="3438730"/>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19" name="Puščica dol 18"/>
          <p:cNvSpPr/>
          <p:nvPr/>
        </p:nvSpPr>
        <p:spPr>
          <a:xfrm>
            <a:off x="8267624" y="1596807"/>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0" name="Puščica dol 19"/>
          <p:cNvSpPr/>
          <p:nvPr/>
        </p:nvSpPr>
        <p:spPr>
          <a:xfrm>
            <a:off x="10337790" y="1629402"/>
            <a:ext cx="1109272" cy="585101"/>
          </a:xfrm>
          <a:prstGeom prst="downArrow">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1" name="Puščica dol 20"/>
          <p:cNvSpPr/>
          <p:nvPr/>
        </p:nvSpPr>
        <p:spPr>
          <a:xfrm>
            <a:off x="1272156" y="3554648"/>
            <a:ext cx="398584" cy="224926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2" name="Elipsa 21"/>
          <p:cNvSpPr/>
          <p:nvPr/>
        </p:nvSpPr>
        <p:spPr>
          <a:xfrm>
            <a:off x="-51180" y="5812118"/>
            <a:ext cx="3028842" cy="983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l-SI" sz="2800" b="1" dirty="0" smtClean="0"/>
              <a:t>POZNAVANJE POJMOV</a:t>
            </a:r>
            <a:endParaRPr lang="sl-SI" sz="2800" b="1" dirty="0"/>
          </a:p>
        </p:txBody>
      </p:sp>
      <p:sp>
        <p:nvSpPr>
          <p:cNvPr id="23" name="Puščica dol 22"/>
          <p:cNvSpPr/>
          <p:nvPr/>
        </p:nvSpPr>
        <p:spPr>
          <a:xfrm>
            <a:off x="4585289" y="5075579"/>
            <a:ext cx="413667" cy="582711"/>
          </a:xfrm>
          <a:prstGeom prst="down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4" name="Elipsa 23"/>
          <p:cNvSpPr/>
          <p:nvPr/>
        </p:nvSpPr>
        <p:spPr>
          <a:xfrm>
            <a:off x="3215492" y="5770643"/>
            <a:ext cx="3892163" cy="9913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l-SI" sz="2400" b="1" dirty="0" smtClean="0"/>
              <a:t>RAZUMEVANJE STRUKTURNIH POJMOV</a:t>
            </a:r>
            <a:endParaRPr lang="sl-SI" sz="2400" b="1" dirty="0"/>
          </a:p>
        </p:txBody>
      </p:sp>
      <p:sp>
        <p:nvSpPr>
          <p:cNvPr id="25" name="Puščica dol 24"/>
          <p:cNvSpPr/>
          <p:nvPr/>
        </p:nvSpPr>
        <p:spPr>
          <a:xfrm>
            <a:off x="9376896" y="4377200"/>
            <a:ext cx="418380" cy="869359"/>
          </a:xfrm>
          <a:prstGeom prst="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p>
        </p:txBody>
      </p:sp>
      <p:sp>
        <p:nvSpPr>
          <p:cNvPr id="26" name="Zaklepaj 25"/>
          <p:cNvSpPr/>
          <p:nvPr/>
        </p:nvSpPr>
        <p:spPr>
          <a:xfrm rot="5400000">
            <a:off x="8859699" y="1445568"/>
            <a:ext cx="831368" cy="5012617"/>
          </a:xfrm>
          <a:prstGeom prst="rightBracket">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l-SI"/>
          </a:p>
        </p:txBody>
      </p:sp>
      <p:sp>
        <p:nvSpPr>
          <p:cNvPr id="27" name="Elipsa 26"/>
          <p:cNvSpPr/>
          <p:nvPr/>
        </p:nvSpPr>
        <p:spPr>
          <a:xfrm>
            <a:off x="7286187" y="5246559"/>
            <a:ext cx="4827349" cy="181539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l-SI" sz="2400" b="1" dirty="0" smtClean="0"/>
              <a:t>RAZUMEVANJE POJAVOV, ZAKONITOSTI,</a:t>
            </a:r>
          </a:p>
          <a:p>
            <a:pPr algn="ctr"/>
            <a:r>
              <a:rPr lang="sl-SI" sz="2400" b="1" dirty="0" smtClean="0"/>
              <a:t>RAZVIJANJE KRITIČNEGA MIŠLJENJA</a:t>
            </a:r>
            <a:endParaRPr lang="sl-SI" sz="2400" b="1" dirty="0"/>
          </a:p>
        </p:txBody>
      </p:sp>
    </p:spTree>
    <p:extLst>
      <p:ext uri="{BB962C8B-B14F-4D97-AF65-F5344CB8AC3E}">
        <p14:creationId xmlns:p14="http://schemas.microsoft.com/office/powerpoint/2010/main" val="31637975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63</a:t>
            </a:fld>
            <a:endParaRPr lang="en-US"/>
          </a:p>
        </p:txBody>
      </p:sp>
      <p:pic>
        <p:nvPicPr>
          <p:cNvPr id="6" name="Slika 4" descr="Slika, ki vsebuje besede besedilo&#10;&#10;Opis je samodejno ustvarjen">
            <a:extLst>
              <a:ext uri="{FF2B5EF4-FFF2-40B4-BE49-F238E27FC236}">
                <a16:creationId xmlns:a16="http://schemas.microsoft.com/office/drawing/2014/main" id="{1F5C713F-0E07-FF30-F86F-7C70747893A7}"/>
              </a:ext>
            </a:extLst>
          </p:cNvPr>
          <p:cNvPicPr>
            <a:picLocks noGrp="1" noChangeAspect="1"/>
          </p:cNvPicPr>
          <p:nvPr>
            <p:ph idx="1"/>
          </p:nvPr>
        </p:nvPicPr>
        <p:blipFill>
          <a:blip r:embed="rId3"/>
          <a:stretch>
            <a:fillRect/>
          </a:stretch>
        </p:blipFill>
        <p:spPr>
          <a:xfrm>
            <a:off x="2448285" y="609600"/>
            <a:ext cx="8503763" cy="5516563"/>
          </a:xfrm>
        </p:spPr>
      </p:pic>
      <p:pic>
        <p:nvPicPr>
          <p:cNvPr id="7" name="Slika 3" descr="Slika, ki vsebuje besede besedilo, vizitka&#10;&#10;Opis je samodejno ustvarjen">
            <a:extLst>
              <a:ext uri="{FF2B5EF4-FFF2-40B4-BE49-F238E27FC236}">
                <a16:creationId xmlns:a16="http://schemas.microsoft.com/office/drawing/2014/main" id="{C246B6AF-F1C3-5E4E-3007-066570FE1786}"/>
              </a:ext>
            </a:extLst>
          </p:cNvPr>
          <p:cNvPicPr>
            <a:picLocks noChangeAspect="1"/>
          </p:cNvPicPr>
          <p:nvPr/>
        </p:nvPicPr>
        <p:blipFill>
          <a:blip r:embed="rId4"/>
          <a:stretch>
            <a:fillRect/>
          </a:stretch>
        </p:blipFill>
        <p:spPr>
          <a:xfrm rot="16200000">
            <a:off x="-2442712" y="2604570"/>
            <a:ext cx="6093123" cy="1203164"/>
          </a:xfrm>
          <a:prstGeom prst="rect">
            <a:avLst/>
          </a:prstGeom>
        </p:spPr>
      </p:pic>
      <p:sp>
        <p:nvSpPr>
          <p:cNvPr id="8" name="PoljeZBesedilom 7"/>
          <p:cNvSpPr txBox="1"/>
          <p:nvPr/>
        </p:nvSpPr>
        <p:spPr>
          <a:xfrm>
            <a:off x="400051" y="6449339"/>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763446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64</a:t>
            </a:fld>
            <a:endParaRPr lang="en-US"/>
          </a:p>
        </p:txBody>
      </p:sp>
      <p:pic>
        <p:nvPicPr>
          <p:cNvPr id="7" name="Slika 3" descr="Slika, ki vsebuje besede besedilo, vizitka&#10;&#10;Opis je samodejno ustvarjen">
            <a:extLst>
              <a:ext uri="{FF2B5EF4-FFF2-40B4-BE49-F238E27FC236}">
                <a16:creationId xmlns:a16="http://schemas.microsoft.com/office/drawing/2014/main" id="{C246B6AF-F1C3-5E4E-3007-066570FE1786}"/>
              </a:ext>
            </a:extLst>
          </p:cNvPr>
          <p:cNvPicPr>
            <a:picLocks noChangeAspect="1"/>
          </p:cNvPicPr>
          <p:nvPr/>
        </p:nvPicPr>
        <p:blipFill>
          <a:blip r:embed="rId3"/>
          <a:stretch>
            <a:fillRect/>
          </a:stretch>
        </p:blipFill>
        <p:spPr>
          <a:xfrm rot="16200000">
            <a:off x="-2442712" y="2604570"/>
            <a:ext cx="6093123" cy="1203164"/>
          </a:xfrm>
          <a:prstGeom prst="rect">
            <a:avLst/>
          </a:prstGeom>
        </p:spPr>
      </p:pic>
      <p:pic>
        <p:nvPicPr>
          <p:cNvPr id="8" name="Slika 4">
            <a:extLst>
              <a:ext uri="{FF2B5EF4-FFF2-40B4-BE49-F238E27FC236}">
                <a16:creationId xmlns:a16="http://schemas.microsoft.com/office/drawing/2014/main" id="{2F0F5A85-8ED3-ABC2-62E6-DBF2B91DAE96}"/>
              </a:ext>
            </a:extLst>
          </p:cNvPr>
          <p:cNvPicPr>
            <a:picLocks noGrp="1" noChangeAspect="1"/>
          </p:cNvPicPr>
          <p:nvPr>
            <p:ph idx="1"/>
          </p:nvPr>
        </p:nvPicPr>
        <p:blipFill>
          <a:blip r:embed="rId4"/>
          <a:stretch>
            <a:fillRect/>
          </a:stretch>
        </p:blipFill>
        <p:spPr>
          <a:xfrm>
            <a:off x="3704491" y="351692"/>
            <a:ext cx="4537413" cy="6280209"/>
          </a:xfrm>
        </p:spPr>
      </p:pic>
      <p:sp>
        <p:nvSpPr>
          <p:cNvPr id="9" name="PoljeZBesedilom 8"/>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0779384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65</a:t>
            </a:fld>
            <a:endParaRPr lang="en-US"/>
          </a:p>
        </p:txBody>
      </p:sp>
      <p:pic>
        <p:nvPicPr>
          <p:cNvPr id="6" name="Slika 4">
            <a:extLst>
              <a:ext uri="{FF2B5EF4-FFF2-40B4-BE49-F238E27FC236}">
                <a16:creationId xmlns:a16="http://schemas.microsoft.com/office/drawing/2014/main" id="{F228CD1A-88FE-A6CB-E636-87EDD1D5E55A}"/>
              </a:ext>
            </a:extLst>
          </p:cNvPr>
          <p:cNvPicPr>
            <a:picLocks noChangeAspect="1"/>
          </p:cNvPicPr>
          <p:nvPr/>
        </p:nvPicPr>
        <p:blipFill>
          <a:blip r:embed="rId3"/>
          <a:stretch>
            <a:fillRect/>
          </a:stretch>
        </p:blipFill>
        <p:spPr>
          <a:xfrm>
            <a:off x="26095" y="894079"/>
            <a:ext cx="958643" cy="5555259"/>
          </a:xfrm>
          <a:prstGeom prst="rect">
            <a:avLst/>
          </a:prstGeom>
        </p:spPr>
      </p:pic>
      <p:graphicFrame>
        <p:nvGraphicFramePr>
          <p:cNvPr id="7" name="Diagram 5">
            <a:extLst>
              <a:ext uri="{FF2B5EF4-FFF2-40B4-BE49-F238E27FC236}">
                <a16:creationId xmlns:a16="http://schemas.microsoft.com/office/drawing/2014/main" id="{E57FF53E-5F39-70AC-1C10-D57270632343}"/>
              </a:ext>
            </a:extLst>
          </p:cNvPr>
          <p:cNvGraphicFramePr/>
          <p:nvPr>
            <p:extLst>
              <p:ext uri="{D42A27DB-BD31-4B8C-83A1-F6EECF244321}">
                <p14:modId xmlns:p14="http://schemas.microsoft.com/office/powerpoint/2010/main" val="379644315"/>
              </p:ext>
            </p:extLst>
          </p:nvPr>
        </p:nvGraphicFramePr>
        <p:xfrm>
          <a:off x="4228249" y="-239050"/>
          <a:ext cx="4572000" cy="3437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PoljeZBesedilom 7">
            <a:extLst>
              <a:ext uri="{FF2B5EF4-FFF2-40B4-BE49-F238E27FC236}">
                <a16:creationId xmlns:a16="http://schemas.microsoft.com/office/drawing/2014/main" id="{935CBF92-3DEB-A224-F967-3AC391BBB228}"/>
              </a:ext>
            </a:extLst>
          </p:cNvPr>
          <p:cNvSpPr txBox="1"/>
          <p:nvPr/>
        </p:nvSpPr>
        <p:spPr>
          <a:xfrm>
            <a:off x="984738" y="2684721"/>
            <a:ext cx="5462954" cy="361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Sans-Serif"/>
              <a:buChar char="•"/>
            </a:pPr>
            <a:r>
              <a:rPr lang="sl-SI" sz="2000" dirty="0">
                <a:ea typeface="+mn-lt"/>
                <a:cs typeface="+mn-lt"/>
              </a:rPr>
              <a:t>S spoznavnim govorom pa učitelj/vzgojitelj predstavlja znanje svoje stroke (usmerja spoznavni proces), tako da razlaga, ponazarja, opisuje, primerja, sklepa, utemeljuje, opredeljuje, vrednoti, postavlja spoznavna vprašanja itd. </a:t>
            </a:r>
            <a:endParaRPr lang="sl-SI" sz="2000" dirty="0" smtClean="0">
              <a:ea typeface="+mn-lt"/>
              <a:cs typeface="+mn-lt"/>
            </a:endParaRPr>
          </a:p>
          <a:p>
            <a:pPr marL="285750" indent="-285750">
              <a:spcBef>
                <a:spcPct val="20000"/>
              </a:spcBef>
              <a:spcAft>
                <a:spcPts val="600"/>
              </a:spcAft>
              <a:buFont typeface="Arial,Sans-Serif"/>
              <a:buChar char="•"/>
            </a:pPr>
            <a:r>
              <a:rPr lang="sl-SI" sz="2000" dirty="0" smtClean="0">
                <a:ea typeface="+mn-lt"/>
                <a:cs typeface="+mn-lt"/>
              </a:rPr>
              <a:t>Pri </a:t>
            </a:r>
            <a:r>
              <a:rPr lang="sl-SI" sz="2000" dirty="0">
                <a:ea typeface="+mn-lt"/>
                <a:cs typeface="+mn-lt"/>
              </a:rPr>
              <a:t>tem uporablja strokovni jezik in določeno jezikovno različico, s čimer ne le posreduje znanja, vedenja, izkušenj itd., ampak daje/postavlja tudi zgled za jezikovne, besedilne in sporazumevalne </a:t>
            </a:r>
            <a:r>
              <a:rPr lang="sl-SI" sz="2000" dirty="0" smtClean="0">
                <a:ea typeface="+mn-lt"/>
                <a:cs typeface="+mn-lt"/>
              </a:rPr>
              <a:t>vzorce.</a:t>
            </a:r>
            <a:endParaRPr lang="sl-SI" sz="2000" dirty="0">
              <a:ea typeface="+mn-lt"/>
              <a:cs typeface="+mn-lt"/>
            </a:endParaRPr>
          </a:p>
        </p:txBody>
      </p:sp>
      <p:sp>
        <p:nvSpPr>
          <p:cNvPr id="9" name="PoljeZBesedilom 8">
            <a:extLst>
              <a:ext uri="{FF2B5EF4-FFF2-40B4-BE49-F238E27FC236}">
                <a16:creationId xmlns:a16="http://schemas.microsoft.com/office/drawing/2014/main" id="{3A780647-11BF-DAB8-1C7E-8E149C620A1E}"/>
              </a:ext>
            </a:extLst>
          </p:cNvPr>
          <p:cNvSpPr txBox="1"/>
          <p:nvPr/>
        </p:nvSpPr>
        <p:spPr>
          <a:xfrm>
            <a:off x="6859043" y="2910187"/>
            <a:ext cx="4442003"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sl-SI" sz="2000" dirty="0">
                <a:ea typeface="+mn-lt"/>
                <a:cs typeface="+mn-lt"/>
              </a:rPr>
              <a:t>Z odnosnim govorom spodbuja, poziva, vrednoti, ustvarja pozitivno ozračje, izraža vljudnost, čustva, stališča, ohranja komunikacijo itd., tako da ogovarja, povabi, se opraviči, pohvali, čestita, vošči, uvede temo pogovora (ali veš …, želim reči …, na primer ...) itd. </a:t>
            </a:r>
          </a:p>
          <a:p>
            <a:pPr algn="l"/>
            <a:endParaRPr lang="sl-SI" dirty="0"/>
          </a:p>
        </p:txBody>
      </p:sp>
      <p:sp>
        <p:nvSpPr>
          <p:cNvPr id="10" name="PoljeZBesedilom 9"/>
          <p:cNvSpPr txBox="1"/>
          <p:nvPr/>
        </p:nvSpPr>
        <p:spPr>
          <a:xfrm>
            <a:off x="342901" y="6525261"/>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1148666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66</a:t>
            </a:fld>
            <a:endParaRPr lang="en-US"/>
          </a:p>
        </p:txBody>
      </p:sp>
      <p:sp>
        <p:nvSpPr>
          <p:cNvPr id="6" name="Označba mesta vsebine 2"/>
          <p:cNvSpPr>
            <a:spLocks noGrp="1"/>
          </p:cNvSpPr>
          <p:nvPr>
            <p:ph idx="1"/>
          </p:nvPr>
        </p:nvSpPr>
        <p:spPr>
          <a:xfrm>
            <a:off x="797169" y="1378553"/>
            <a:ext cx="10972800" cy="3739425"/>
          </a:xfrm>
        </p:spPr>
        <p:txBody>
          <a:bodyPr/>
          <a:lstStyle/>
          <a:p>
            <a:pPr marL="0" lvl="0" indent="0" defTabSz="914400">
              <a:spcBef>
                <a:spcPts val="0"/>
              </a:spcBef>
              <a:spcAft>
                <a:spcPts val="0"/>
              </a:spcAft>
              <a:buClrTx/>
              <a:buSzTx/>
              <a:buNone/>
              <a:defRPr/>
            </a:pPr>
            <a:r>
              <a:rPr lang="sl-SI" sz="2800" dirty="0">
                <a:solidFill>
                  <a:schemeClr val="accent6">
                    <a:lumMod val="75000"/>
                  </a:schemeClr>
                </a:solidFill>
                <a:latin typeface="Calibri" panose="020F0502020204030204"/>
              </a:rPr>
              <a:t>Govor v razredu je </a:t>
            </a:r>
            <a:r>
              <a:rPr lang="sl-SI" sz="2800" b="1" dirty="0">
                <a:solidFill>
                  <a:schemeClr val="accent6">
                    <a:lumMod val="75000"/>
                  </a:schemeClr>
                </a:solidFill>
                <a:latin typeface="Calibri" panose="020F0502020204030204"/>
              </a:rPr>
              <a:t>dvodelen</a:t>
            </a:r>
            <a:r>
              <a:rPr lang="sl-SI" sz="2800" dirty="0">
                <a:solidFill>
                  <a:schemeClr val="accent6">
                    <a:lumMod val="75000"/>
                  </a:schemeClr>
                </a:solidFill>
                <a:latin typeface="Calibri" panose="020F0502020204030204"/>
              </a:rPr>
              <a:t>:</a:t>
            </a:r>
          </a:p>
          <a:p>
            <a:pPr marL="0" lvl="0" indent="0" defTabSz="914400">
              <a:spcBef>
                <a:spcPts val="0"/>
              </a:spcBef>
              <a:spcAft>
                <a:spcPts val="0"/>
              </a:spcAft>
              <a:buClrTx/>
              <a:buSzTx/>
              <a:buNone/>
              <a:defRPr/>
            </a:pPr>
            <a:r>
              <a:rPr lang="sl-SI" sz="2800" dirty="0" smtClean="0">
                <a:solidFill>
                  <a:schemeClr val="accent6">
                    <a:lumMod val="75000"/>
                  </a:schemeClr>
                </a:solidFill>
                <a:latin typeface="Calibri" panose="020F0502020204030204"/>
              </a:rPr>
              <a:t>1. sredstvo sporazumevanja in</a:t>
            </a:r>
            <a:endParaRPr lang="sl-SI" sz="2800" dirty="0">
              <a:solidFill>
                <a:schemeClr val="accent6">
                  <a:lumMod val="75000"/>
                </a:schemeClr>
              </a:solidFill>
              <a:latin typeface="Calibri" panose="020F0502020204030204"/>
            </a:endParaRPr>
          </a:p>
          <a:p>
            <a:pPr marL="0" lvl="0" indent="0" defTabSz="914400">
              <a:spcBef>
                <a:spcPts val="0"/>
              </a:spcBef>
              <a:spcAft>
                <a:spcPts val="0"/>
              </a:spcAft>
              <a:buClrTx/>
              <a:buSzTx/>
              <a:buNone/>
              <a:defRPr/>
            </a:pPr>
            <a:r>
              <a:rPr lang="sl-SI" sz="2800" dirty="0" smtClean="0">
                <a:solidFill>
                  <a:schemeClr val="accent6">
                    <a:lumMod val="75000"/>
                  </a:schemeClr>
                </a:solidFill>
                <a:latin typeface="Calibri" panose="020F0502020204030204"/>
              </a:rPr>
              <a:t>2. jezik </a:t>
            </a:r>
            <a:r>
              <a:rPr lang="sl-SI" sz="2800" dirty="0">
                <a:solidFill>
                  <a:schemeClr val="accent6">
                    <a:lumMod val="75000"/>
                  </a:schemeClr>
                </a:solidFill>
                <a:latin typeface="Calibri" panose="020F0502020204030204"/>
              </a:rPr>
              <a:t>razmišljanja in grajenja novega znanja, saj je </a:t>
            </a:r>
            <a:r>
              <a:rPr lang="sl-SI" sz="2800" dirty="0" smtClean="0">
                <a:solidFill>
                  <a:schemeClr val="accent6">
                    <a:lumMod val="75000"/>
                  </a:schemeClr>
                </a:solidFill>
                <a:latin typeface="Calibri" panose="020F0502020204030204"/>
              </a:rPr>
              <a:t>posrednik </a:t>
            </a:r>
            <a:r>
              <a:rPr lang="sl-SI" sz="2800" dirty="0">
                <a:solidFill>
                  <a:schemeClr val="accent6">
                    <a:lumMod val="75000"/>
                  </a:schemeClr>
                </a:solidFill>
                <a:latin typeface="Calibri" panose="020F0502020204030204"/>
              </a:rPr>
              <a:t>v </a:t>
            </a:r>
            <a:r>
              <a:rPr lang="sl-SI" sz="2800" dirty="0" smtClean="0">
                <a:solidFill>
                  <a:schemeClr val="accent6">
                    <a:lumMod val="75000"/>
                  </a:schemeClr>
                </a:solidFill>
                <a:latin typeface="Calibri" panose="020F0502020204030204"/>
              </a:rPr>
              <a:t>izgrajevanju </a:t>
            </a:r>
            <a:r>
              <a:rPr lang="sl-SI" sz="2800" dirty="0">
                <a:solidFill>
                  <a:schemeClr val="accent6">
                    <a:lumMod val="75000"/>
                  </a:schemeClr>
                </a:solidFill>
                <a:latin typeface="Calibri" panose="020F0502020204030204"/>
              </a:rPr>
              <a:t>predmetnega/področnega </a:t>
            </a:r>
            <a:r>
              <a:rPr lang="sl-SI" sz="2800" dirty="0" smtClean="0">
                <a:solidFill>
                  <a:schemeClr val="accent6">
                    <a:lumMod val="75000"/>
                  </a:schemeClr>
                </a:solidFill>
                <a:latin typeface="Calibri" panose="020F0502020204030204"/>
              </a:rPr>
              <a:t>znanja.</a:t>
            </a:r>
            <a:endParaRPr lang="sl-SI" sz="2800" dirty="0">
              <a:solidFill>
                <a:schemeClr val="accent6">
                  <a:lumMod val="75000"/>
                </a:schemeClr>
              </a:solidFill>
              <a:latin typeface="Calibri" panose="020F0502020204030204"/>
            </a:endParaRPr>
          </a:p>
          <a:p>
            <a:endParaRPr lang="sl-SI" dirty="0"/>
          </a:p>
        </p:txBody>
      </p:sp>
      <p:sp>
        <p:nvSpPr>
          <p:cNvPr id="7" name="PoljeZBesedilom 6"/>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9367862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67</a:t>
            </a:fld>
            <a:endParaRPr lang="en-US"/>
          </a:p>
        </p:txBody>
      </p:sp>
      <p:pic>
        <p:nvPicPr>
          <p:cNvPr id="6" name="Slika 3" descr="Slika, ki vsebuje besede besedilo&#10;&#10;Opis je samodejno ustvarjen">
            <a:extLst>
              <a:ext uri="{FF2B5EF4-FFF2-40B4-BE49-F238E27FC236}">
                <a16:creationId xmlns:a16="http://schemas.microsoft.com/office/drawing/2014/main" id="{ADBD94C2-629A-CE16-E5D9-9DC5AAD3960C}"/>
              </a:ext>
            </a:extLst>
          </p:cNvPr>
          <p:cNvPicPr>
            <a:picLocks noChangeAspect="1"/>
          </p:cNvPicPr>
          <p:nvPr/>
        </p:nvPicPr>
        <p:blipFill>
          <a:blip r:embed="rId3"/>
          <a:stretch>
            <a:fillRect/>
          </a:stretch>
        </p:blipFill>
        <p:spPr>
          <a:xfrm rot="16200000">
            <a:off x="-2095060" y="3155603"/>
            <a:ext cx="5201729" cy="833543"/>
          </a:xfrm>
          <a:prstGeom prst="rect">
            <a:avLst/>
          </a:prstGeom>
        </p:spPr>
      </p:pic>
      <p:pic>
        <p:nvPicPr>
          <p:cNvPr id="7" name="Slika 4" descr="Slika, ki vsebuje besede besedilo&#10;&#10;Opis je samodejno ustvarjen">
            <a:extLst>
              <a:ext uri="{FF2B5EF4-FFF2-40B4-BE49-F238E27FC236}">
                <a16:creationId xmlns:a16="http://schemas.microsoft.com/office/drawing/2014/main" id="{3973A4D6-DC3D-5155-6D58-DFC15843F762}"/>
              </a:ext>
            </a:extLst>
          </p:cNvPr>
          <p:cNvPicPr>
            <a:picLocks noGrp="1" noChangeAspect="1"/>
          </p:cNvPicPr>
          <p:nvPr>
            <p:ph idx="1"/>
          </p:nvPr>
        </p:nvPicPr>
        <p:blipFill>
          <a:blip r:embed="rId4"/>
          <a:stretch>
            <a:fillRect/>
          </a:stretch>
        </p:blipFill>
        <p:spPr>
          <a:xfrm>
            <a:off x="1518810" y="971509"/>
            <a:ext cx="2994886" cy="2784719"/>
          </a:xfrm>
          <a:prstGeom prst="rect">
            <a:avLst/>
          </a:prstGeom>
        </p:spPr>
      </p:pic>
      <p:pic>
        <p:nvPicPr>
          <p:cNvPr id="8" name="Slika 5" descr="Slika, ki vsebuje besede besedilo&#10;&#10;Opis je samodejno ustvarjen">
            <a:extLst>
              <a:ext uri="{FF2B5EF4-FFF2-40B4-BE49-F238E27FC236}">
                <a16:creationId xmlns:a16="http://schemas.microsoft.com/office/drawing/2014/main" id="{B0D58BC8-FEA8-6DFD-1464-F566AF4A6210}"/>
              </a:ext>
            </a:extLst>
          </p:cNvPr>
          <p:cNvPicPr>
            <a:picLocks noChangeAspect="1"/>
          </p:cNvPicPr>
          <p:nvPr/>
        </p:nvPicPr>
        <p:blipFill>
          <a:blip r:embed="rId5"/>
          <a:stretch>
            <a:fillRect/>
          </a:stretch>
        </p:blipFill>
        <p:spPr>
          <a:xfrm>
            <a:off x="1518810" y="3756228"/>
            <a:ext cx="2974098" cy="2639930"/>
          </a:xfrm>
          <a:prstGeom prst="rect">
            <a:avLst/>
          </a:prstGeom>
        </p:spPr>
      </p:pic>
      <p:graphicFrame>
        <p:nvGraphicFramePr>
          <p:cNvPr id="9" name="Označba mesta vsebine 5">
            <a:extLst>
              <a:ext uri="{FF2B5EF4-FFF2-40B4-BE49-F238E27FC236}">
                <a16:creationId xmlns:a16="http://schemas.microsoft.com/office/drawing/2014/main" id="{8CCD1143-73B2-6054-5E4C-6538033605EF}"/>
              </a:ext>
            </a:extLst>
          </p:cNvPr>
          <p:cNvGraphicFramePr>
            <a:graphicFrameLocks/>
          </p:cNvGraphicFramePr>
          <p:nvPr>
            <p:extLst>
              <p:ext uri="{D42A27DB-BD31-4B8C-83A1-F6EECF244321}">
                <p14:modId xmlns:p14="http://schemas.microsoft.com/office/powerpoint/2010/main" val="554206470"/>
              </p:ext>
            </p:extLst>
          </p:nvPr>
        </p:nvGraphicFramePr>
        <p:xfrm>
          <a:off x="5586046" y="2770936"/>
          <a:ext cx="4964723" cy="3002213"/>
        </p:xfrm>
        <a:graphic>
          <a:graphicData uri="http://schemas.openxmlformats.org/drawingml/2006/table">
            <a:tbl>
              <a:tblPr firstRow="1" firstCol="1" bandRow="1">
                <a:tableStyleId>{5C22544A-7EE6-4342-B048-85BDC9FD1C3A}</a:tableStyleId>
              </a:tblPr>
              <a:tblGrid>
                <a:gridCol w="4964723">
                  <a:extLst>
                    <a:ext uri="{9D8B030D-6E8A-4147-A177-3AD203B41FA5}">
                      <a16:colId xmlns:a16="http://schemas.microsoft.com/office/drawing/2014/main" val="1170393726"/>
                    </a:ext>
                  </a:extLst>
                </a:gridCol>
              </a:tblGrid>
              <a:tr h="507993">
                <a:tc>
                  <a:txBody>
                    <a:bodyPr/>
                    <a:lstStyle/>
                    <a:p>
                      <a:pPr>
                        <a:lnSpc>
                          <a:spcPct val="115000"/>
                        </a:lnSpc>
                        <a:spcAft>
                          <a:spcPts val="0"/>
                        </a:spcAft>
                      </a:pPr>
                      <a:r>
                        <a:rPr lang="sl-SI" sz="2400" dirty="0">
                          <a:effectLst/>
                        </a:rPr>
                        <a:t>STRATEGIJA</a:t>
                      </a:r>
                    </a:p>
                  </a:txBody>
                  <a:tcPr marL="68580" marR="68580" marT="0" marB="0"/>
                </a:tc>
                <a:extLst>
                  <a:ext uri="{0D108BD9-81ED-4DB2-BD59-A6C34878D82A}">
                    <a16:rowId xmlns:a16="http://schemas.microsoft.com/office/drawing/2014/main" val="3933844840"/>
                  </a:ext>
                </a:extLst>
              </a:tr>
              <a:tr h="498844">
                <a:tc>
                  <a:txBody>
                    <a:bodyPr/>
                    <a:lstStyle/>
                    <a:p>
                      <a:pPr>
                        <a:lnSpc>
                          <a:spcPct val="115000"/>
                        </a:lnSpc>
                        <a:spcAft>
                          <a:spcPts val="0"/>
                        </a:spcAft>
                      </a:pPr>
                      <a:r>
                        <a:rPr lang="sl-SI" sz="2400">
                          <a:effectLst/>
                        </a:rPr>
                        <a:t>Zavzeto poslušanje</a:t>
                      </a:r>
                    </a:p>
                  </a:txBody>
                  <a:tcPr marL="68580" marR="68580" marT="0" marB="0"/>
                </a:tc>
                <a:extLst>
                  <a:ext uri="{0D108BD9-81ED-4DB2-BD59-A6C34878D82A}">
                    <a16:rowId xmlns:a16="http://schemas.microsoft.com/office/drawing/2014/main" val="294762126"/>
                  </a:ext>
                </a:extLst>
              </a:tr>
              <a:tr h="498844">
                <a:tc>
                  <a:txBody>
                    <a:bodyPr/>
                    <a:lstStyle/>
                    <a:p>
                      <a:pPr>
                        <a:lnSpc>
                          <a:spcPct val="115000"/>
                        </a:lnSpc>
                        <a:spcAft>
                          <a:spcPts val="0"/>
                        </a:spcAft>
                      </a:pPr>
                      <a:r>
                        <a:rPr lang="sl-SI" sz="2400" dirty="0" smtClean="0">
                          <a:effectLst/>
                        </a:rPr>
                        <a:t>Podkrepitev vprašanj</a:t>
                      </a:r>
                      <a:endParaRPr lang="sl-SI" sz="2400" dirty="0">
                        <a:effectLst/>
                      </a:endParaRPr>
                    </a:p>
                  </a:txBody>
                  <a:tcPr marL="68580" marR="68580" marT="0" marB="0"/>
                </a:tc>
                <a:extLst>
                  <a:ext uri="{0D108BD9-81ED-4DB2-BD59-A6C34878D82A}">
                    <a16:rowId xmlns:a16="http://schemas.microsoft.com/office/drawing/2014/main" val="3776693821"/>
                  </a:ext>
                </a:extLst>
              </a:tr>
              <a:tr h="498844">
                <a:tc>
                  <a:txBody>
                    <a:bodyPr/>
                    <a:lstStyle/>
                    <a:p>
                      <a:pPr>
                        <a:lnSpc>
                          <a:spcPct val="115000"/>
                        </a:lnSpc>
                        <a:spcAft>
                          <a:spcPts val="0"/>
                        </a:spcAft>
                      </a:pPr>
                      <a:r>
                        <a:rPr lang="sl-SI" sz="2400" dirty="0" smtClean="0">
                          <a:effectLst/>
                        </a:rPr>
                        <a:t>Dovolj </a:t>
                      </a:r>
                      <a:r>
                        <a:rPr lang="sl-SI" sz="2400" dirty="0">
                          <a:effectLst/>
                        </a:rPr>
                        <a:t>časa za odgovor</a:t>
                      </a:r>
                    </a:p>
                  </a:txBody>
                  <a:tcPr marL="68580" marR="68580" marT="0" marB="0"/>
                </a:tc>
                <a:extLst>
                  <a:ext uri="{0D108BD9-81ED-4DB2-BD59-A6C34878D82A}">
                    <a16:rowId xmlns:a16="http://schemas.microsoft.com/office/drawing/2014/main" val="1327810811"/>
                  </a:ext>
                </a:extLst>
              </a:tr>
              <a:tr h="997688">
                <a:tc>
                  <a:txBody>
                    <a:bodyPr/>
                    <a:lstStyle/>
                    <a:p>
                      <a:pPr>
                        <a:lnSpc>
                          <a:spcPct val="115000"/>
                        </a:lnSpc>
                        <a:spcAft>
                          <a:spcPts val="0"/>
                        </a:spcAft>
                      </a:pPr>
                      <a:r>
                        <a:rPr lang="sl-SI" sz="2400" dirty="0" smtClean="0">
                          <a:effectLst/>
                        </a:rPr>
                        <a:t>Zmanjšanje svojega odziva</a:t>
                      </a:r>
                      <a:endParaRPr lang="sl-SI" sz="2400" dirty="0">
                        <a:effectLst/>
                      </a:endParaRPr>
                    </a:p>
                    <a:p>
                      <a:pPr>
                        <a:lnSpc>
                          <a:spcPct val="115000"/>
                        </a:lnSpc>
                        <a:spcAft>
                          <a:spcPts val="0"/>
                        </a:spcAft>
                      </a:pPr>
                      <a:endParaRPr lang="sl-SI" sz="2400" dirty="0">
                        <a:effectLst/>
                      </a:endParaRPr>
                    </a:p>
                  </a:txBody>
                  <a:tcPr marL="68580" marR="68580" marT="0" marB="0"/>
                </a:tc>
                <a:extLst>
                  <a:ext uri="{0D108BD9-81ED-4DB2-BD59-A6C34878D82A}">
                    <a16:rowId xmlns:a16="http://schemas.microsoft.com/office/drawing/2014/main" val="3907925124"/>
                  </a:ext>
                </a:extLst>
              </a:tr>
            </a:tbl>
          </a:graphicData>
        </a:graphic>
      </p:graphicFrame>
      <p:sp>
        <p:nvSpPr>
          <p:cNvPr id="10" name="Puščica: polkrožno 7">
            <a:extLst>
              <a:ext uri="{FF2B5EF4-FFF2-40B4-BE49-F238E27FC236}">
                <a16:creationId xmlns:a16="http://schemas.microsoft.com/office/drawing/2014/main" id="{7789C0DB-5CC6-5D6A-3C8B-FE7D998CC394}"/>
              </a:ext>
            </a:extLst>
          </p:cNvPr>
          <p:cNvSpPr/>
          <p:nvPr/>
        </p:nvSpPr>
        <p:spPr>
          <a:xfrm rot="-1380000">
            <a:off x="3129044" y="2891715"/>
            <a:ext cx="2790092" cy="43375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solidFill>
                <a:schemeClr val="tx1"/>
              </a:solidFill>
            </a:endParaRPr>
          </a:p>
        </p:txBody>
      </p:sp>
      <p:sp>
        <p:nvSpPr>
          <p:cNvPr id="11" name="Puščica: polkrožno 6">
            <a:extLst>
              <a:ext uri="{FF2B5EF4-FFF2-40B4-BE49-F238E27FC236}">
                <a16:creationId xmlns:a16="http://schemas.microsoft.com/office/drawing/2014/main" id="{B1C54CCF-A86C-55C1-9AB5-651615CF3F0C}"/>
              </a:ext>
            </a:extLst>
          </p:cNvPr>
          <p:cNvSpPr/>
          <p:nvPr/>
        </p:nvSpPr>
        <p:spPr>
          <a:xfrm rot="20940000">
            <a:off x="3498579" y="665328"/>
            <a:ext cx="2368061" cy="504091"/>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l-SI">
              <a:solidFill>
                <a:schemeClr val="tx1"/>
              </a:solidFill>
            </a:endParaRPr>
          </a:p>
        </p:txBody>
      </p:sp>
      <p:sp>
        <p:nvSpPr>
          <p:cNvPr id="12" name="PoljeZBesedilom 11"/>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41146098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016367" y="548591"/>
            <a:ext cx="9566032" cy="1117706"/>
          </a:xfrm>
        </p:spPr>
        <p:txBody>
          <a:bodyPr>
            <a:normAutofit fontScale="90000"/>
          </a:bodyPr>
          <a:lstStyle/>
          <a:p>
            <a:r>
              <a:rPr lang="sl-SI" dirty="0"/>
              <a:t>Spoznavni govor</a:t>
            </a:r>
            <a:br>
              <a:rPr lang="sl-SI" dirty="0"/>
            </a:br>
            <a:r>
              <a:rPr lang="sl-SI" b="0" dirty="0"/>
              <a:t>Oblikovanje vprašanj</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68</a:t>
            </a:fld>
            <a:endParaRPr lang="en-US"/>
          </a:p>
        </p:txBody>
      </p:sp>
      <p:pic>
        <p:nvPicPr>
          <p:cNvPr id="6" name="Slika 3" descr="Slika, ki vsebuje besede besedilo&#10;&#10;Opis je samodejno ustvarjen">
            <a:extLst>
              <a:ext uri="{FF2B5EF4-FFF2-40B4-BE49-F238E27FC236}">
                <a16:creationId xmlns:a16="http://schemas.microsoft.com/office/drawing/2014/main" id="{FE741531-DB91-C319-F64B-240CFA211B35}"/>
              </a:ext>
            </a:extLst>
          </p:cNvPr>
          <p:cNvPicPr>
            <a:picLocks noChangeAspect="1"/>
          </p:cNvPicPr>
          <p:nvPr/>
        </p:nvPicPr>
        <p:blipFill>
          <a:blip r:embed="rId3"/>
          <a:stretch>
            <a:fillRect/>
          </a:stretch>
        </p:blipFill>
        <p:spPr>
          <a:xfrm rot="16200000">
            <a:off x="-2147977" y="3081520"/>
            <a:ext cx="5201729" cy="833543"/>
          </a:xfrm>
          <a:prstGeom prst="rect">
            <a:avLst/>
          </a:prstGeom>
        </p:spPr>
      </p:pic>
      <p:pic>
        <p:nvPicPr>
          <p:cNvPr id="7" name="Slika 4" descr="Slika, ki vsebuje besede oseba, notranji, otrok, miza&#10;&#10;Opis je samodejno ustvarjen">
            <a:extLst>
              <a:ext uri="{FF2B5EF4-FFF2-40B4-BE49-F238E27FC236}">
                <a16:creationId xmlns:a16="http://schemas.microsoft.com/office/drawing/2014/main" id="{F620F2A7-BF94-77FA-6F38-134A2B3DB251}"/>
              </a:ext>
            </a:extLst>
          </p:cNvPr>
          <p:cNvPicPr>
            <a:picLocks noGrp="1" noChangeAspect="1"/>
          </p:cNvPicPr>
          <p:nvPr>
            <p:ph idx="1"/>
          </p:nvPr>
        </p:nvPicPr>
        <p:blipFill>
          <a:blip r:embed="rId4"/>
          <a:stretch>
            <a:fillRect/>
          </a:stretch>
        </p:blipFill>
        <p:spPr>
          <a:xfrm>
            <a:off x="2839888" y="1943894"/>
            <a:ext cx="7469337" cy="4155262"/>
          </a:xfrm>
        </p:spPr>
      </p:pic>
      <p:sp>
        <p:nvSpPr>
          <p:cNvPr id="8" name="PoljeZBesedilom 7"/>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6916870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značba mesta vsebine 7"/>
          <p:cNvPicPr>
            <a:picLocks noGrp="1" noChangeAspect="1"/>
          </p:cNvPicPr>
          <p:nvPr>
            <p:ph idx="1"/>
          </p:nvPr>
        </p:nvPicPr>
        <p:blipFill>
          <a:blip r:embed="rId3"/>
          <a:stretch>
            <a:fillRect/>
          </a:stretch>
        </p:blipFill>
        <p:spPr>
          <a:xfrm>
            <a:off x="2508738" y="136834"/>
            <a:ext cx="8499313" cy="6677630"/>
          </a:xfrm>
          <a:prstGeom prst="rect">
            <a:avLst/>
          </a:prstGeom>
        </p:spPr>
      </p:pic>
      <p:sp>
        <p:nvSpPr>
          <p:cNvPr id="5" name="Označba mesta številke diapozitiva 4"/>
          <p:cNvSpPr>
            <a:spLocks noGrp="1"/>
          </p:cNvSpPr>
          <p:nvPr>
            <p:ph type="sldNum" sz="quarter" idx="12"/>
          </p:nvPr>
        </p:nvSpPr>
        <p:spPr/>
        <p:txBody>
          <a:bodyPr/>
          <a:lstStyle/>
          <a:p>
            <a:fld id="{BBC33A9F-7E15-B342-95DB-76D69CE41599}" type="slidenum">
              <a:rPr lang="en-US" smtClean="0"/>
              <a:pPr/>
              <a:t>69</a:t>
            </a:fld>
            <a:endParaRPr lang="en-US"/>
          </a:p>
        </p:txBody>
      </p:sp>
      <p:pic>
        <p:nvPicPr>
          <p:cNvPr id="6" name="Slika 3" descr="Slika, ki vsebuje besede besedilo&#10;&#10;Opis je samodejno ustvarjen">
            <a:extLst>
              <a:ext uri="{FF2B5EF4-FFF2-40B4-BE49-F238E27FC236}">
                <a16:creationId xmlns:a16="http://schemas.microsoft.com/office/drawing/2014/main" id="{AB657D63-4960-B650-5A82-5E123A3615A3}"/>
              </a:ext>
            </a:extLst>
          </p:cNvPr>
          <p:cNvPicPr>
            <a:picLocks noChangeAspect="1"/>
          </p:cNvPicPr>
          <p:nvPr/>
        </p:nvPicPr>
        <p:blipFill>
          <a:blip r:embed="rId4"/>
          <a:stretch>
            <a:fillRect/>
          </a:stretch>
        </p:blipFill>
        <p:spPr>
          <a:xfrm rot="16200000">
            <a:off x="-2147977" y="3081520"/>
            <a:ext cx="5201729" cy="833543"/>
          </a:xfrm>
          <a:prstGeom prst="rect">
            <a:avLst/>
          </a:prstGeom>
        </p:spPr>
      </p:pic>
      <p:sp>
        <p:nvSpPr>
          <p:cNvPr id="9" name="PoljeZBesedilom 8"/>
          <p:cNvSpPr txBox="1"/>
          <p:nvPr/>
        </p:nvSpPr>
        <p:spPr>
          <a:xfrm>
            <a:off x="-142875" y="6631901"/>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1220963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70</a:t>
            </a:fld>
            <a:endParaRPr lang="en-US"/>
          </a:p>
        </p:txBody>
      </p:sp>
      <p:pic>
        <p:nvPicPr>
          <p:cNvPr id="6" name="Slika 3" descr="Slika, ki vsebuje besede besedilo&#10;&#10;Opis je samodejno ustvarjen">
            <a:extLst>
              <a:ext uri="{FF2B5EF4-FFF2-40B4-BE49-F238E27FC236}">
                <a16:creationId xmlns:a16="http://schemas.microsoft.com/office/drawing/2014/main" id="{AB657D63-4960-B650-5A82-5E123A3615A3}"/>
              </a:ext>
            </a:extLst>
          </p:cNvPr>
          <p:cNvPicPr>
            <a:picLocks noChangeAspect="1"/>
          </p:cNvPicPr>
          <p:nvPr/>
        </p:nvPicPr>
        <p:blipFill>
          <a:blip r:embed="rId3"/>
          <a:stretch>
            <a:fillRect/>
          </a:stretch>
        </p:blipFill>
        <p:spPr>
          <a:xfrm rot="16200000">
            <a:off x="-2147977" y="3081520"/>
            <a:ext cx="5201729" cy="833543"/>
          </a:xfrm>
          <a:prstGeom prst="rect">
            <a:avLst/>
          </a:prstGeom>
        </p:spPr>
      </p:pic>
      <p:pic>
        <p:nvPicPr>
          <p:cNvPr id="9" name="Slika 8"/>
          <p:cNvPicPr>
            <a:picLocks noChangeAspect="1"/>
          </p:cNvPicPr>
          <p:nvPr/>
        </p:nvPicPr>
        <p:blipFill>
          <a:blip r:embed="rId4"/>
          <a:stretch>
            <a:fillRect/>
          </a:stretch>
        </p:blipFill>
        <p:spPr>
          <a:xfrm>
            <a:off x="789702" y="149984"/>
            <a:ext cx="10989736" cy="5949172"/>
          </a:xfrm>
          <a:prstGeom prst="rect">
            <a:avLst/>
          </a:prstGeom>
        </p:spPr>
      </p:pic>
      <p:cxnSp>
        <p:nvCxnSpPr>
          <p:cNvPr id="10" name="Raven puščični povezovalnik 9"/>
          <p:cNvCxnSpPr/>
          <p:nvPr/>
        </p:nvCxnSpPr>
        <p:spPr>
          <a:xfrm>
            <a:off x="3040364" y="2314673"/>
            <a:ext cx="326572" cy="8098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Raven puščični povezovalnik 10"/>
          <p:cNvCxnSpPr/>
          <p:nvPr/>
        </p:nvCxnSpPr>
        <p:spPr>
          <a:xfrm flipH="1">
            <a:off x="8919076" y="1280067"/>
            <a:ext cx="644252" cy="2879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PoljeZBesedilom 11"/>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0711816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52919" y="1123838"/>
            <a:ext cx="2947482" cy="3950580"/>
          </a:xfrm>
        </p:spPr>
        <p:txBody>
          <a:bodyPr/>
          <a:lstStyle/>
          <a:p>
            <a:r>
              <a:rPr lang="sl-SI" dirty="0"/>
              <a:t>Obseg strokovnega izpita</a:t>
            </a:r>
            <a:br>
              <a:rPr lang="sl-SI" dirty="0"/>
            </a:br>
            <a:r>
              <a:rPr lang="sl-SI" dirty="0"/>
              <a:t/>
            </a:r>
            <a:br>
              <a:rPr lang="sl-SI" dirty="0"/>
            </a:br>
            <a:r>
              <a:rPr lang="sl-SI" dirty="0"/>
              <a:t/>
            </a:r>
            <a:br>
              <a:rPr lang="sl-SI" dirty="0"/>
            </a:br>
            <a:r>
              <a:rPr lang="sl-SI" dirty="0"/>
              <a:t>Priprava na strokovni izpit</a:t>
            </a:r>
          </a:p>
        </p:txBody>
      </p:sp>
      <p:sp>
        <p:nvSpPr>
          <p:cNvPr id="3" name="Označba mesta vsebine 2"/>
          <p:cNvSpPr>
            <a:spLocks noGrp="1"/>
          </p:cNvSpPr>
          <p:nvPr>
            <p:ph idx="1"/>
          </p:nvPr>
        </p:nvSpPr>
        <p:spPr>
          <a:xfrm>
            <a:off x="3839123" y="723430"/>
            <a:ext cx="7315200" cy="5426161"/>
          </a:xfrm>
        </p:spPr>
        <p:txBody>
          <a:bodyPr>
            <a:normAutofit/>
          </a:bodyPr>
          <a:lstStyle/>
          <a:p>
            <a:r>
              <a:rPr lang="sl-SI" sz="2500" dirty="0">
                <a:solidFill>
                  <a:srgbClr val="002060"/>
                </a:solidFill>
              </a:rPr>
              <a:t>Ustavna ureditev RS, Konvencija o otrokovih pravicah in zakonodaja EU</a:t>
            </a:r>
          </a:p>
          <a:p>
            <a:r>
              <a:rPr lang="sl-SI" sz="2500" dirty="0">
                <a:solidFill>
                  <a:srgbClr val="002060"/>
                </a:solidFill>
              </a:rPr>
              <a:t>Šolska zakonodaja</a:t>
            </a:r>
          </a:p>
          <a:p>
            <a:r>
              <a:rPr lang="sl-SI" sz="2500" dirty="0">
                <a:solidFill>
                  <a:srgbClr val="002060"/>
                </a:solidFill>
              </a:rPr>
              <a:t>Slovenski jezik</a:t>
            </a:r>
          </a:p>
          <a:p>
            <a:pPr marL="0" indent="0">
              <a:buNone/>
            </a:pPr>
            <a:endParaRPr lang="sl-SI" sz="2500" dirty="0">
              <a:solidFill>
                <a:srgbClr val="002060"/>
              </a:solidFill>
            </a:endParaRPr>
          </a:p>
          <a:p>
            <a:pPr marL="0" indent="0">
              <a:buNone/>
            </a:pPr>
            <a:endParaRPr lang="sl-SI" sz="2500" dirty="0">
              <a:solidFill>
                <a:srgbClr val="002060"/>
              </a:solidFill>
            </a:endParaRPr>
          </a:p>
          <a:p>
            <a:r>
              <a:rPr lang="sl-SI" sz="2500" dirty="0">
                <a:solidFill>
                  <a:srgbClr val="002060"/>
                </a:solidFill>
              </a:rPr>
              <a:t>Katalogi znanj (MVI, PISRS, Ur. l. RS, Slovenski pravopis in Slovenska slovnica)</a:t>
            </a:r>
          </a:p>
          <a:p>
            <a:r>
              <a:rPr lang="sl-SI" sz="2500" dirty="0">
                <a:solidFill>
                  <a:srgbClr val="002060"/>
                </a:solidFill>
              </a:rPr>
              <a:t>Seminarji </a:t>
            </a:r>
            <a:endParaRPr lang="sl-SI" sz="2500" dirty="0" smtClean="0">
              <a:solidFill>
                <a:srgbClr val="002060"/>
              </a:solidFill>
            </a:endParaRPr>
          </a:p>
          <a:p>
            <a:r>
              <a:rPr lang="sl-SI" sz="2500" dirty="0" smtClean="0">
                <a:solidFill>
                  <a:srgbClr val="002060"/>
                </a:solidFill>
              </a:rPr>
              <a:t>Pomoč </a:t>
            </a:r>
            <a:r>
              <a:rPr lang="sl-SI" sz="2500" dirty="0">
                <a:solidFill>
                  <a:srgbClr val="002060"/>
                </a:solidFill>
              </a:rPr>
              <a:t>mentorskega tima</a:t>
            </a:r>
          </a:p>
        </p:txBody>
      </p:sp>
      <p:pic>
        <p:nvPicPr>
          <p:cNvPr id="5" name="Slika 4"/>
          <p:cNvPicPr>
            <a:picLocks noChangeAspect="1"/>
          </p:cNvPicPr>
          <p:nvPr/>
        </p:nvPicPr>
        <p:blipFill>
          <a:blip r:embed="rId3"/>
          <a:stretch>
            <a:fillRect/>
          </a:stretch>
        </p:blipFill>
        <p:spPr>
          <a:xfrm>
            <a:off x="338827" y="5189058"/>
            <a:ext cx="3298180" cy="1399507"/>
          </a:xfrm>
          <a:prstGeom prst="rect">
            <a:avLst/>
          </a:prstGeom>
        </p:spPr>
      </p:pic>
      <p:pic>
        <p:nvPicPr>
          <p:cNvPr id="6" name="Slika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6381" y="1627748"/>
            <a:ext cx="3577213" cy="2191043"/>
          </a:xfrm>
          <a:prstGeom prst="rect">
            <a:avLst/>
          </a:prstGeom>
        </p:spPr>
      </p:pic>
      <p:pic>
        <p:nvPicPr>
          <p:cNvPr id="7" name="Slika 6" descr="Slika, ki vsebuje besede besedilo&#10;&#10;Opis je samodejno ustvarjen">
            <a:extLst>
              <a:ext uri="{FF2B5EF4-FFF2-40B4-BE49-F238E27FC236}">
                <a16:creationId xmlns:a16="http://schemas.microsoft.com/office/drawing/2014/main" id="{DB877281-59C7-4B20-B7B7-ACDF493C54F9}"/>
              </a:ext>
            </a:extLst>
          </p:cNvPr>
          <p:cNvPicPr>
            <a:picLocks noChangeAspect="1"/>
          </p:cNvPicPr>
          <p:nvPr/>
        </p:nvPicPr>
        <p:blipFill>
          <a:blip r:embed="rId5"/>
          <a:stretch>
            <a:fillRect/>
          </a:stretch>
        </p:blipFill>
        <p:spPr>
          <a:xfrm>
            <a:off x="59785" y="132656"/>
            <a:ext cx="3333750" cy="609600"/>
          </a:xfrm>
          <a:prstGeom prst="rect">
            <a:avLst/>
          </a:prstGeom>
        </p:spPr>
      </p:pic>
      <p:sp>
        <p:nvSpPr>
          <p:cNvPr id="8" name="PoljeZBesedilom 7"/>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799758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57907" y="115643"/>
            <a:ext cx="11769969" cy="638212"/>
          </a:xfrm>
        </p:spPr>
        <p:txBody>
          <a:bodyPr>
            <a:normAutofit fontScale="90000"/>
          </a:bodyPr>
          <a:lstStyle/>
          <a:p>
            <a:r>
              <a:rPr lang="sl-SI" kern="0" dirty="0"/>
              <a:t>KLASIFIKACIJA VPRAŠANJ (prirejeno) PO BLOOMOVI TAKSONOMIJI</a:t>
            </a:r>
            <a:br>
              <a:rPr lang="sl-SI" kern="0" dirty="0"/>
            </a:br>
            <a:endParaRPr lang="sl-SI" dirty="0"/>
          </a:p>
        </p:txBody>
      </p:sp>
      <p:sp>
        <p:nvSpPr>
          <p:cNvPr id="4" name="Označba mesta noge 3"/>
          <p:cNvSpPr>
            <a:spLocks noGrp="1"/>
          </p:cNvSpPr>
          <p:nvPr>
            <p:ph type="ftr" sz="quarter" idx="11"/>
          </p:nvPr>
        </p:nvSpPr>
        <p:spPr/>
        <p:txBody>
          <a:bodyPr/>
          <a:lstStyle/>
          <a:p>
            <a:r>
              <a:rPr lang="en-US" smtClean="0"/>
              <a:t>Naslov prezentacije</a:t>
            </a:r>
            <a:endParaRPr lang="en-US"/>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71</a:t>
            </a:fld>
            <a:endParaRPr lang="en-US"/>
          </a:p>
        </p:txBody>
      </p:sp>
      <p:pic>
        <p:nvPicPr>
          <p:cNvPr id="6" name="Slika 5"/>
          <p:cNvPicPr>
            <a:picLocks noChangeAspect="1"/>
          </p:cNvPicPr>
          <p:nvPr/>
        </p:nvPicPr>
        <p:blipFill>
          <a:blip r:embed="rId2"/>
          <a:stretch>
            <a:fillRect/>
          </a:stretch>
        </p:blipFill>
        <p:spPr>
          <a:xfrm>
            <a:off x="0" y="753855"/>
            <a:ext cx="12049814" cy="6300061"/>
          </a:xfrm>
          <a:prstGeom prst="rect">
            <a:avLst/>
          </a:prstGeom>
        </p:spPr>
      </p:pic>
    </p:spTree>
    <p:extLst>
      <p:ext uri="{BB962C8B-B14F-4D97-AF65-F5344CB8AC3E}">
        <p14:creationId xmlns:p14="http://schemas.microsoft.com/office/powerpoint/2010/main" val="38049306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398584" y="369752"/>
            <a:ext cx="11441723" cy="708550"/>
          </a:xfrm>
        </p:spPr>
        <p:txBody>
          <a:bodyPr>
            <a:normAutofit/>
          </a:bodyPr>
          <a:lstStyle/>
          <a:p>
            <a:r>
              <a:rPr lang="sl-SI" altLang="sl-SI" i="1" dirty="0" smtClean="0"/>
              <a:t>Odnosni govor</a:t>
            </a:r>
            <a:endParaRPr lang="sl-SI"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72</a:t>
            </a:fld>
            <a:endParaRPr lang="en-US"/>
          </a:p>
        </p:txBody>
      </p:sp>
      <p:pic>
        <p:nvPicPr>
          <p:cNvPr id="4" name="Označba mesta vsebine 3"/>
          <p:cNvPicPr>
            <a:picLocks noGrp="1" noChangeAspect="1"/>
          </p:cNvPicPr>
          <p:nvPr>
            <p:ph idx="1"/>
          </p:nvPr>
        </p:nvPicPr>
        <p:blipFill>
          <a:blip r:embed="rId3"/>
          <a:stretch>
            <a:fillRect/>
          </a:stretch>
        </p:blipFill>
        <p:spPr>
          <a:xfrm>
            <a:off x="2492679" y="880324"/>
            <a:ext cx="9347628" cy="5569015"/>
          </a:xfrm>
          <a:prstGeom prst="rect">
            <a:avLst/>
          </a:prstGeom>
        </p:spPr>
      </p:pic>
      <p:pic>
        <p:nvPicPr>
          <p:cNvPr id="7" name="Slika 3" descr="Slika, ki vsebuje besede besedilo&#10;&#10;Opis je samodejno ustvarjen">
            <a:extLst>
              <a:ext uri="{FF2B5EF4-FFF2-40B4-BE49-F238E27FC236}">
                <a16:creationId xmlns:a16="http://schemas.microsoft.com/office/drawing/2014/main" id="{C7BA5C11-47D0-0D2E-0D52-30F8A07C6F0C}"/>
              </a:ext>
            </a:extLst>
          </p:cNvPr>
          <p:cNvPicPr>
            <a:picLocks noChangeAspect="1"/>
          </p:cNvPicPr>
          <p:nvPr/>
        </p:nvPicPr>
        <p:blipFill>
          <a:blip r:embed="rId4"/>
          <a:stretch>
            <a:fillRect/>
          </a:stretch>
        </p:blipFill>
        <p:spPr>
          <a:xfrm rot="16200000">
            <a:off x="-2457393" y="3442130"/>
            <a:ext cx="5852632" cy="937846"/>
          </a:xfrm>
          <a:prstGeom prst="rect">
            <a:avLst/>
          </a:prstGeom>
        </p:spPr>
      </p:pic>
      <p:sp>
        <p:nvSpPr>
          <p:cNvPr id="9" name="PoljeZBesedilom 8"/>
          <p:cNvSpPr txBox="1"/>
          <p:nvPr/>
        </p:nvSpPr>
        <p:spPr>
          <a:xfrm>
            <a:off x="937846" y="6501096"/>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9491364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617784" y="945856"/>
            <a:ext cx="9964615" cy="718821"/>
          </a:xfrm>
        </p:spPr>
        <p:txBody>
          <a:bodyPr/>
          <a:lstStyle/>
          <a:p>
            <a:r>
              <a:rPr lang="sl-SI" dirty="0"/>
              <a:t>4R</a:t>
            </a:r>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73</a:t>
            </a:fld>
            <a:endParaRPr lang="en-US"/>
          </a:p>
        </p:txBody>
      </p:sp>
      <p:pic>
        <p:nvPicPr>
          <p:cNvPr id="6" name="Slika 3" descr="Slika, ki vsebuje besede besedilo&#10;&#10;Opis je samodejno ustvarjen">
            <a:extLst>
              <a:ext uri="{FF2B5EF4-FFF2-40B4-BE49-F238E27FC236}">
                <a16:creationId xmlns:a16="http://schemas.microsoft.com/office/drawing/2014/main" id="{E5B63008-BEA9-26A5-52AB-39D6543F3A84}"/>
              </a:ext>
            </a:extLst>
          </p:cNvPr>
          <p:cNvPicPr>
            <a:picLocks noChangeAspect="1"/>
          </p:cNvPicPr>
          <p:nvPr/>
        </p:nvPicPr>
        <p:blipFill>
          <a:blip r:embed="rId3"/>
          <a:stretch>
            <a:fillRect/>
          </a:stretch>
        </p:blipFill>
        <p:spPr>
          <a:xfrm rot="16200000">
            <a:off x="-2147977" y="3081520"/>
            <a:ext cx="5201729" cy="833543"/>
          </a:xfrm>
          <a:prstGeom prst="rect">
            <a:avLst/>
          </a:prstGeom>
        </p:spPr>
      </p:pic>
      <p:pic>
        <p:nvPicPr>
          <p:cNvPr id="7" name="Označba mesta vsebine 3"/>
          <p:cNvPicPr>
            <a:picLocks noGrp="1" noChangeAspect="1"/>
          </p:cNvPicPr>
          <p:nvPr>
            <p:ph idx="1"/>
          </p:nvPr>
        </p:nvPicPr>
        <p:blipFill>
          <a:blip r:embed="rId4"/>
          <a:stretch>
            <a:fillRect/>
          </a:stretch>
        </p:blipFill>
        <p:spPr>
          <a:xfrm>
            <a:off x="1172309" y="1664677"/>
            <a:ext cx="10177948" cy="4618892"/>
          </a:xfrm>
          <a:prstGeom prst="rect">
            <a:avLst/>
          </a:prstGeom>
        </p:spPr>
      </p:pic>
      <p:sp>
        <p:nvSpPr>
          <p:cNvPr id="8" name="PoljeZBesedilom 7"/>
          <p:cNvSpPr txBox="1"/>
          <p:nvPr/>
        </p:nvSpPr>
        <p:spPr>
          <a:xfrm>
            <a:off x="452887" y="6449339"/>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5648674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74</a:t>
            </a:fld>
            <a:endParaRPr lang="en-US"/>
          </a:p>
        </p:txBody>
      </p:sp>
      <p:pic>
        <p:nvPicPr>
          <p:cNvPr id="6" name="Slika 3" descr="Slika, ki vsebuje besede besedilo&#10;&#10;Opis je samodejno ustvarjen">
            <a:extLst>
              <a:ext uri="{FF2B5EF4-FFF2-40B4-BE49-F238E27FC236}">
                <a16:creationId xmlns:a16="http://schemas.microsoft.com/office/drawing/2014/main" id="{587EDB5A-D62F-6A62-2E8D-7890E38F7DFB}"/>
              </a:ext>
            </a:extLst>
          </p:cNvPr>
          <p:cNvPicPr>
            <a:picLocks noChangeAspect="1"/>
          </p:cNvPicPr>
          <p:nvPr/>
        </p:nvPicPr>
        <p:blipFill>
          <a:blip r:embed="rId3"/>
          <a:stretch>
            <a:fillRect/>
          </a:stretch>
        </p:blipFill>
        <p:spPr>
          <a:xfrm rot="16200000">
            <a:off x="-2306167" y="3239709"/>
            <a:ext cx="5578481" cy="893915"/>
          </a:xfrm>
          <a:prstGeom prst="rect">
            <a:avLst/>
          </a:prstGeom>
        </p:spPr>
      </p:pic>
      <p:pic>
        <p:nvPicPr>
          <p:cNvPr id="7" name="Označba mesta vsebine 3"/>
          <p:cNvPicPr>
            <a:picLocks noGrp="1" noChangeAspect="1"/>
          </p:cNvPicPr>
          <p:nvPr>
            <p:ph idx="1"/>
          </p:nvPr>
        </p:nvPicPr>
        <p:blipFill>
          <a:blip r:embed="rId4"/>
          <a:stretch>
            <a:fillRect/>
          </a:stretch>
        </p:blipFill>
        <p:spPr>
          <a:xfrm>
            <a:off x="1661226" y="335294"/>
            <a:ext cx="7271758" cy="3181630"/>
          </a:xfrm>
          <a:prstGeom prst="rect">
            <a:avLst/>
          </a:prstGeom>
        </p:spPr>
      </p:pic>
      <p:pic>
        <p:nvPicPr>
          <p:cNvPr id="8" name="Slika 7"/>
          <p:cNvPicPr>
            <a:picLocks noChangeAspect="1"/>
          </p:cNvPicPr>
          <p:nvPr/>
        </p:nvPicPr>
        <p:blipFill>
          <a:blip r:embed="rId5"/>
          <a:stretch>
            <a:fillRect/>
          </a:stretch>
        </p:blipFill>
        <p:spPr>
          <a:xfrm>
            <a:off x="2790052" y="3516924"/>
            <a:ext cx="6874126" cy="3241514"/>
          </a:xfrm>
          <a:prstGeom prst="rect">
            <a:avLst/>
          </a:prstGeom>
        </p:spPr>
      </p:pic>
      <p:sp>
        <p:nvSpPr>
          <p:cNvPr id="9" name="PoljeZBesedilom 8"/>
          <p:cNvSpPr txBox="1"/>
          <p:nvPr/>
        </p:nvSpPr>
        <p:spPr>
          <a:xfrm>
            <a:off x="328613" y="6501096"/>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14226155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75</a:t>
            </a:fld>
            <a:endParaRPr lang="en-US"/>
          </a:p>
        </p:txBody>
      </p:sp>
      <p:pic>
        <p:nvPicPr>
          <p:cNvPr id="6" name="Slika 3" descr="Slika, ki vsebuje besede besedilo&#10;&#10;Opis je samodejno ustvarjen">
            <a:extLst>
              <a:ext uri="{FF2B5EF4-FFF2-40B4-BE49-F238E27FC236}">
                <a16:creationId xmlns:a16="http://schemas.microsoft.com/office/drawing/2014/main" id="{587EDB5A-D62F-6A62-2E8D-7890E38F7DFB}"/>
              </a:ext>
            </a:extLst>
          </p:cNvPr>
          <p:cNvPicPr>
            <a:picLocks noChangeAspect="1"/>
          </p:cNvPicPr>
          <p:nvPr/>
        </p:nvPicPr>
        <p:blipFill>
          <a:blip r:embed="rId3"/>
          <a:stretch>
            <a:fillRect/>
          </a:stretch>
        </p:blipFill>
        <p:spPr>
          <a:xfrm rot="16200000">
            <a:off x="-2306167" y="3239709"/>
            <a:ext cx="5578481" cy="893915"/>
          </a:xfrm>
          <a:prstGeom prst="rect">
            <a:avLst/>
          </a:prstGeom>
        </p:spPr>
      </p:pic>
      <p:pic>
        <p:nvPicPr>
          <p:cNvPr id="9" name="Slika 8"/>
          <p:cNvPicPr>
            <a:picLocks noChangeAspect="1"/>
          </p:cNvPicPr>
          <p:nvPr/>
        </p:nvPicPr>
        <p:blipFill>
          <a:blip r:embed="rId4"/>
          <a:stretch>
            <a:fillRect/>
          </a:stretch>
        </p:blipFill>
        <p:spPr>
          <a:xfrm>
            <a:off x="1840348" y="1176345"/>
            <a:ext cx="9062114" cy="4439388"/>
          </a:xfrm>
          <a:prstGeom prst="rect">
            <a:avLst/>
          </a:prstGeom>
        </p:spPr>
      </p:pic>
      <p:sp>
        <p:nvSpPr>
          <p:cNvPr id="10" name="PoljeZBesedilom 9"/>
          <p:cNvSpPr txBox="1"/>
          <p:nvPr/>
        </p:nvSpPr>
        <p:spPr>
          <a:xfrm>
            <a:off x="483073" y="6475907"/>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20961602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11015" y="328247"/>
            <a:ext cx="11746523" cy="1266092"/>
          </a:xfrm>
        </p:spPr>
        <p:txBody>
          <a:bodyPr>
            <a:normAutofit fontScale="90000"/>
          </a:bodyPr>
          <a:lstStyle/>
          <a:p>
            <a:r>
              <a:rPr lang="sl-SI" sz="2600" dirty="0" smtClean="0">
                <a:solidFill>
                  <a:schemeClr val="accent6">
                    <a:lumMod val="75000"/>
                  </a:schemeClr>
                </a:solidFill>
                <a:ea typeface="Times New Roman" panose="02020603050405020304" pitchFamily="18" charset="0"/>
                <a:cs typeface="Calibri"/>
              </a:rPr>
              <a:t>Učitelj stoji ob učencu, ki se jezi in </a:t>
            </a:r>
            <a:r>
              <a:rPr lang="sl-SI" sz="2600" u="sng" dirty="0" smtClean="0">
                <a:solidFill>
                  <a:schemeClr val="accent6">
                    <a:lumMod val="75000"/>
                  </a:schemeClr>
                </a:solidFill>
                <a:ea typeface="Times New Roman" panose="02020603050405020304" pitchFamily="18" charset="0"/>
                <a:cs typeface="Calibri"/>
              </a:rPr>
              <a:t>trga stran iz zvezka</a:t>
            </a:r>
            <a:r>
              <a:rPr lang="sl-SI" sz="2600" dirty="0" smtClean="0">
                <a:solidFill>
                  <a:schemeClr val="accent6">
                    <a:lumMod val="75000"/>
                  </a:schemeClr>
                </a:solidFill>
                <a:ea typeface="Times New Roman" panose="02020603050405020304" pitchFamily="18" charset="0"/>
                <a:cs typeface="Calibri"/>
              </a:rPr>
              <a:t>, ker je napačno izračunal račun. Začnem z vprašanjem:  Kaj misliš, da bi ti pomagalo naslednjič, ko ugotoviš, da si napačno izračunal? Kaj je bolje zate? Pomagamo mu priti do rešitve, ki deluje zanj.</a:t>
            </a:r>
            <a:r>
              <a:rPr lang="sl-SI" dirty="0">
                <a:cs typeface="Calibri"/>
              </a:rPr>
              <a:t/>
            </a:r>
            <a:br>
              <a:rPr lang="sl-SI" dirty="0">
                <a:cs typeface="Calibri"/>
              </a:rPr>
            </a:br>
            <a:endParaRPr lang="sl-SI" dirty="0"/>
          </a:p>
        </p:txBody>
      </p:sp>
      <p:sp>
        <p:nvSpPr>
          <p:cNvPr id="3" name="Označba mesta vsebine 2"/>
          <p:cNvSpPr>
            <a:spLocks noGrp="1"/>
          </p:cNvSpPr>
          <p:nvPr>
            <p:ph idx="1"/>
          </p:nvPr>
        </p:nvSpPr>
        <p:spPr>
          <a:xfrm>
            <a:off x="211015" y="1594339"/>
            <a:ext cx="11746523" cy="5220125"/>
          </a:xfrm>
        </p:spPr>
        <p:txBody>
          <a:bodyPr>
            <a:normAutofit fontScale="92500" lnSpcReduction="10000"/>
          </a:bodyPr>
          <a:lstStyle/>
          <a:p>
            <a:pPr>
              <a:lnSpc>
                <a:spcPct val="90000"/>
              </a:lnSpc>
              <a:spcAft>
                <a:spcPts val="0"/>
              </a:spcAft>
            </a:pPr>
            <a:r>
              <a:rPr lang="sl-SI" b="1" dirty="0">
                <a:solidFill>
                  <a:schemeClr val="accent6">
                    <a:lumMod val="75000"/>
                  </a:schemeClr>
                </a:solidFill>
                <a:ea typeface="Times New Roman" panose="02020603050405020304" pitchFamily="18" charset="0"/>
                <a:cs typeface="Calibri"/>
              </a:rPr>
              <a:t>Razumno</a:t>
            </a:r>
            <a:r>
              <a:rPr lang="sl-SI" dirty="0">
                <a:solidFill>
                  <a:schemeClr val="accent6">
                    <a:lumMod val="75000"/>
                  </a:schemeClr>
                </a:solidFill>
                <a:ea typeface="Times New Roman" panose="02020603050405020304" pitchFamily="18" charset="0"/>
                <a:cs typeface="Calibri"/>
              </a:rPr>
              <a:t> se odzovem</a:t>
            </a:r>
            <a:r>
              <a:rPr lang="sl-SI" dirty="0">
                <a:ea typeface="Times New Roman" panose="02020603050405020304" pitchFamily="18" charset="0"/>
                <a:cs typeface="Calibri"/>
              </a:rPr>
              <a:t>: vzdržim se nepremišljenih impulzivnih reakcij</a:t>
            </a:r>
            <a:endParaRPr lang="sl-SI" dirty="0">
              <a:cs typeface="Calibri"/>
            </a:endParaRPr>
          </a:p>
          <a:p>
            <a:pPr marL="0" indent="0">
              <a:lnSpc>
                <a:spcPct val="90000"/>
              </a:lnSpc>
              <a:buNone/>
            </a:pPr>
            <a:r>
              <a:rPr lang="sl-SI" dirty="0">
                <a:ea typeface="Times New Roman" panose="02020603050405020304" pitchFamily="18" charset="0"/>
                <a:cs typeface="Calibri"/>
              </a:rPr>
              <a:t>Namesto, da se vznemirim: zakaj je bilo pa zdaj to treba?! </a:t>
            </a:r>
            <a:endParaRPr lang="sl-SI" dirty="0"/>
          </a:p>
          <a:p>
            <a:pPr marL="0" indent="0">
              <a:lnSpc>
                <a:spcPct val="90000"/>
              </a:lnSpc>
              <a:spcAft>
                <a:spcPts val="0"/>
              </a:spcAft>
              <a:buNone/>
            </a:pPr>
            <a:r>
              <a:rPr lang="sl-SI" dirty="0">
                <a:ea typeface="Times New Roman" panose="02020603050405020304" pitchFamily="18" charset="0"/>
                <a:cs typeface="Calibri"/>
              </a:rPr>
              <a:t>Se spomnim: Poglejva, kaj imava tukaj</a:t>
            </a:r>
            <a:r>
              <a:rPr lang="sl-SI" dirty="0" smtClean="0">
                <a:ea typeface="Times New Roman" panose="02020603050405020304" pitchFamily="18" charset="0"/>
                <a:cs typeface="Calibri"/>
              </a:rPr>
              <a:t>?</a:t>
            </a:r>
          </a:p>
          <a:p>
            <a:pPr>
              <a:lnSpc>
                <a:spcPct val="90000"/>
              </a:lnSpc>
              <a:spcAft>
                <a:spcPts val="0"/>
              </a:spcAft>
            </a:pPr>
            <a:r>
              <a:rPr lang="sl-SI" b="1" dirty="0">
                <a:solidFill>
                  <a:schemeClr val="accent6">
                    <a:lumMod val="75000"/>
                  </a:schemeClr>
                </a:solidFill>
                <a:ea typeface="Times New Roman" panose="02020603050405020304" pitchFamily="18" charset="0"/>
                <a:cs typeface="Calibri"/>
              </a:rPr>
              <a:t>Razlikujem</a:t>
            </a:r>
            <a:r>
              <a:rPr lang="sl-SI" dirty="0">
                <a:solidFill>
                  <a:schemeClr val="accent6">
                    <a:lumMod val="75000"/>
                  </a:schemeClr>
                </a:solidFill>
                <a:ea typeface="Times New Roman" panose="02020603050405020304" pitchFamily="18" charset="0"/>
                <a:cs typeface="Calibri"/>
              </a:rPr>
              <a:t> vedenje od osebe</a:t>
            </a:r>
            <a:r>
              <a:rPr lang="sl-SI" dirty="0">
                <a:ea typeface="Times New Roman" panose="02020603050405020304" pitchFamily="18" charset="0"/>
                <a:cs typeface="Calibri"/>
              </a:rPr>
              <a:t>.</a:t>
            </a:r>
            <a:endParaRPr lang="sl-SI" dirty="0">
              <a:cs typeface="Calibri"/>
            </a:endParaRPr>
          </a:p>
          <a:p>
            <a:pPr marL="0" indent="0">
              <a:lnSpc>
                <a:spcPct val="90000"/>
              </a:lnSpc>
              <a:buNone/>
            </a:pPr>
            <a:r>
              <a:rPr lang="sl-SI" dirty="0">
                <a:ea typeface="Times New Roman" panose="02020603050405020304" pitchFamily="18" charset="0"/>
                <a:cs typeface="Calibri"/>
              </a:rPr>
              <a:t>Namesto, da komentiram: Joj, kaka zmeda si ti! </a:t>
            </a:r>
            <a:endParaRPr lang="sl-SI" dirty="0"/>
          </a:p>
          <a:p>
            <a:pPr marL="0" indent="0">
              <a:lnSpc>
                <a:spcPct val="90000"/>
              </a:lnSpc>
              <a:spcAft>
                <a:spcPts val="0"/>
              </a:spcAft>
              <a:buNone/>
            </a:pPr>
            <a:r>
              <a:rPr lang="sl-SI" dirty="0">
                <a:ea typeface="Times New Roman" panose="02020603050405020304" pitchFamily="18" charset="0"/>
                <a:cs typeface="Calibri"/>
              </a:rPr>
              <a:t>Si rečem: </a:t>
            </a:r>
            <a:r>
              <a:rPr lang="sl-SI" dirty="0" smtClean="0">
                <a:ea typeface="Times New Roman" panose="02020603050405020304" pitchFamily="18" charset="0"/>
                <a:cs typeface="Calibri"/>
              </a:rPr>
              <a:t>Rok navadno </a:t>
            </a:r>
            <a:r>
              <a:rPr lang="sl-SI" dirty="0">
                <a:ea typeface="Times New Roman" panose="02020603050405020304" pitchFamily="18" charset="0"/>
                <a:cs typeface="Calibri"/>
              </a:rPr>
              <a:t>reagira impulzivno. Kako ga lahko podprem pri izboljševanju tega</a:t>
            </a:r>
            <a:r>
              <a:rPr lang="sl-SI" dirty="0" smtClean="0">
                <a:ea typeface="Times New Roman" panose="02020603050405020304" pitchFamily="18" charset="0"/>
                <a:cs typeface="Calibri"/>
              </a:rPr>
              <a:t>?</a:t>
            </a:r>
          </a:p>
          <a:p>
            <a:pPr>
              <a:lnSpc>
                <a:spcPct val="90000"/>
              </a:lnSpc>
              <a:spcAft>
                <a:spcPts val="0"/>
              </a:spcAft>
            </a:pPr>
            <a:r>
              <a:rPr lang="sl-SI" b="1" dirty="0">
                <a:solidFill>
                  <a:schemeClr val="accent6">
                    <a:lumMod val="75000"/>
                  </a:schemeClr>
                </a:solidFill>
                <a:ea typeface="Times New Roman" panose="02020603050405020304" pitchFamily="18" charset="0"/>
                <a:cs typeface="Calibri"/>
              </a:rPr>
              <a:t>Razumem</a:t>
            </a:r>
            <a:r>
              <a:rPr lang="sl-SI" dirty="0">
                <a:solidFill>
                  <a:schemeClr val="accent6">
                    <a:lumMod val="75000"/>
                  </a:schemeClr>
                </a:solidFill>
                <a:ea typeface="Times New Roman" panose="02020603050405020304" pitchFamily="18" charset="0"/>
                <a:cs typeface="Calibri"/>
              </a:rPr>
              <a:t> dogajanje in ga ne vzamem osebno</a:t>
            </a:r>
            <a:r>
              <a:rPr lang="sl-SI" dirty="0">
                <a:ea typeface="Times New Roman" panose="02020603050405020304" pitchFamily="18" charset="0"/>
                <a:cs typeface="Calibri"/>
              </a:rPr>
              <a:t>, npr.: razumem čustva za vedenjem in to pomagam razumeti tudi </a:t>
            </a:r>
            <a:r>
              <a:rPr lang="sl-SI" dirty="0" smtClean="0">
                <a:ea typeface="Times New Roman" panose="02020603050405020304" pitchFamily="18" charset="0"/>
                <a:cs typeface="Calibri"/>
              </a:rPr>
              <a:t>učencu</a:t>
            </a:r>
            <a:endParaRPr lang="sl-SI" dirty="0" smtClean="0">
              <a:cs typeface="Calibri"/>
            </a:endParaRPr>
          </a:p>
          <a:p>
            <a:pPr marL="0" indent="0">
              <a:lnSpc>
                <a:spcPct val="90000"/>
              </a:lnSpc>
              <a:spcAft>
                <a:spcPts val="0"/>
              </a:spcAft>
              <a:buNone/>
            </a:pPr>
            <a:r>
              <a:rPr lang="sl-SI" dirty="0" smtClean="0">
                <a:ea typeface="Times New Roman" panose="02020603050405020304" pitchFamily="18" charset="0"/>
                <a:cs typeface="Calibri"/>
              </a:rPr>
              <a:t>Namesto</a:t>
            </a:r>
            <a:r>
              <a:rPr lang="sl-SI" dirty="0">
                <a:ea typeface="Times New Roman" panose="02020603050405020304" pitchFamily="18" charset="0"/>
                <a:cs typeface="Calibri"/>
              </a:rPr>
              <a:t>: Kako me vedno znova razjezi!</a:t>
            </a:r>
            <a:endParaRPr lang="sl-SI" dirty="0">
              <a:cs typeface="Calibri"/>
            </a:endParaRPr>
          </a:p>
          <a:p>
            <a:pPr marL="0" indent="0">
              <a:lnSpc>
                <a:spcPct val="90000"/>
              </a:lnSpc>
              <a:buNone/>
            </a:pPr>
            <a:r>
              <a:rPr lang="sl-SI" dirty="0">
                <a:ea typeface="Times New Roman" panose="02020603050405020304" pitchFamily="18" charset="0"/>
                <a:cs typeface="Calibri"/>
              </a:rPr>
              <a:t>Si pojasnim: Verjetno je v stiski, ko vidi, da mu ne gre.  </a:t>
            </a:r>
            <a:endParaRPr lang="sl-SI" dirty="0" smtClean="0">
              <a:ea typeface="Times New Roman" panose="02020603050405020304" pitchFamily="18" charset="0"/>
              <a:cs typeface="Calibri"/>
            </a:endParaRPr>
          </a:p>
          <a:p>
            <a:pPr>
              <a:lnSpc>
                <a:spcPct val="107000"/>
              </a:lnSpc>
            </a:pPr>
            <a:r>
              <a:rPr lang="sl-SI" b="1" dirty="0">
                <a:solidFill>
                  <a:schemeClr val="accent6">
                    <a:lumMod val="75000"/>
                  </a:schemeClr>
                </a:solidFill>
                <a:ea typeface="Times New Roman" panose="02020603050405020304" pitchFamily="18" charset="0"/>
                <a:cs typeface="Calibri"/>
              </a:rPr>
              <a:t>Reagiram</a:t>
            </a:r>
            <a:r>
              <a:rPr lang="sl-SI" dirty="0">
                <a:solidFill>
                  <a:schemeClr val="accent6">
                    <a:lumMod val="75000"/>
                  </a:schemeClr>
                </a:solidFill>
                <a:ea typeface="Times New Roman" panose="02020603050405020304" pitchFamily="18" charset="0"/>
                <a:cs typeface="Calibri"/>
              </a:rPr>
              <a:t> odločno, a konstruktivno, usmerjeno v rešitve</a:t>
            </a:r>
            <a:r>
              <a:rPr lang="sl-SI" dirty="0">
                <a:ea typeface="Times New Roman" panose="02020603050405020304" pitchFamily="18" charset="0"/>
                <a:cs typeface="Calibri"/>
              </a:rPr>
              <a:t>, spodbujam  prevzemanje odgovornosti. </a:t>
            </a:r>
            <a:endParaRPr lang="sl-SI" dirty="0">
              <a:ea typeface="Calibri" panose="020F0502020204030204" pitchFamily="34" charset="0"/>
              <a:cs typeface="Times New Roman" panose="02020603050405020304" pitchFamily="18" charset="0"/>
            </a:endParaRPr>
          </a:p>
          <a:p>
            <a:pPr marL="0" indent="0">
              <a:lnSpc>
                <a:spcPct val="107000"/>
              </a:lnSpc>
              <a:buNone/>
            </a:pPr>
            <a:r>
              <a:rPr lang="sl-SI" dirty="0">
                <a:ea typeface="Times New Roman" panose="02020603050405020304" pitchFamily="18" charset="0"/>
                <a:cs typeface="Calibri"/>
              </a:rPr>
              <a:t>Namesto: Zdaj pa imaš, ko si strgal, pa piši še enkrat!</a:t>
            </a:r>
            <a:endParaRPr lang="sl-SI" dirty="0">
              <a:ea typeface="Calibri" panose="020F0502020204030204" pitchFamily="34" charset="0"/>
              <a:cs typeface="Calibri"/>
            </a:endParaRPr>
          </a:p>
          <a:p>
            <a:pPr marL="0" indent="0">
              <a:lnSpc>
                <a:spcPct val="107000"/>
              </a:lnSpc>
              <a:buNone/>
            </a:pPr>
            <a:r>
              <a:rPr lang="sl-SI" dirty="0">
                <a:ea typeface="Times New Roman" panose="02020603050405020304" pitchFamily="18" charset="0"/>
                <a:cs typeface="Calibri"/>
              </a:rPr>
              <a:t>Podprem učenca pri iskanju rešitve in pravim: "Poglejva, kje se ti je zataknilo. Naslednjič me pokliči, ko se zatakne in bova skupaj našla rešitev."</a:t>
            </a:r>
            <a:endParaRPr lang="sl-SI" dirty="0">
              <a:ea typeface="Calibri" panose="020F0502020204030204" pitchFamily="34" charset="0"/>
              <a:cs typeface="Calibri"/>
            </a:endParaRPr>
          </a:p>
          <a:p>
            <a:pPr marL="0" indent="0">
              <a:lnSpc>
                <a:spcPct val="90000"/>
              </a:lnSpc>
              <a:buNone/>
            </a:pPr>
            <a:r>
              <a:rPr lang="sl-SI" dirty="0">
                <a:ea typeface="Times New Roman" panose="02020603050405020304" pitchFamily="18" charset="0"/>
                <a:cs typeface="Calibri"/>
              </a:rPr>
              <a:t>  </a:t>
            </a:r>
            <a:endParaRPr lang="sl-SI" dirty="0">
              <a:cs typeface="Calibri"/>
            </a:endParaRPr>
          </a:p>
          <a:p>
            <a:pPr>
              <a:lnSpc>
                <a:spcPct val="90000"/>
              </a:lnSpc>
            </a:pPr>
            <a:endParaRPr lang="sl-SI" dirty="0">
              <a:cs typeface="Calibri"/>
            </a:endParaRPr>
          </a:p>
          <a:p>
            <a:endParaRPr lang="sl-SI" dirty="0"/>
          </a:p>
        </p:txBody>
      </p:sp>
      <p:sp>
        <p:nvSpPr>
          <p:cNvPr id="5" name="Označba mesta številke diapozitiva 4"/>
          <p:cNvSpPr>
            <a:spLocks noGrp="1"/>
          </p:cNvSpPr>
          <p:nvPr>
            <p:ph type="sldNum" sz="quarter" idx="12"/>
          </p:nvPr>
        </p:nvSpPr>
        <p:spPr/>
        <p:txBody>
          <a:bodyPr/>
          <a:lstStyle/>
          <a:p>
            <a:fld id="{BBC33A9F-7E15-B342-95DB-76D69CE41599}" type="slidenum">
              <a:rPr lang="en-US" smtClean="0"/>
              <a:pPr/>
              <a:t>76</a:t>
            </a:fld>
            <a:endParaRPr lang="en-US"/>
          </a:p>
        </p:txBody>
      </p:sp>
      <p:sp>
        <p:nvSpPr>
          <p:cNvPr id="6" name="PoljeZBesedilom 5"/>
          <p:cNvSpPr txBox="1"/>
          <p:nvPr/>
        </p:nvSpPr>
        <p:spPr>
          <a:xfrm>
            <a:off x="385763" y="638741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31934989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77</a:t>
            </a:fld>
            <a:endParaRPr lang="en-US"/>
          </a:p>
        </p:txBody>
      </p:sp>
      <p:sp>
        <p:nvSpPr>
          <p:cNvPr id="6" name="Označba mesta vsebine 2"/>
          <p:cNvSpPr>
            <a:spLocks noGrp="1"/>
          </p:cNvSpPr>
          <p:nvPr>
            <p:ph idx="1"/>
          </p:nvPr>
        </p:nvSpPr>
        <p:spPr>
          <a:xfrm>
            <a:off x="304800" y="314326"/>
            <a:ext cx="11652738" cy="6029324"/>
          </a:xfrm>
        </p:spPr>
        <p:txBody>
          <a:bodyPr vert="horz" lIns="91440" tIns="45720" rIns="91440" bIns="45720" rtlCol="0" anchor="t">
            <a:noAutofit/>
          </a:bodyPr>
          <a:lstStyle/>
          <a:p>
            <a:pPr marL="0" lvl="0" indent="0">
              <a:buNone/>
            </a:pPr>
            <a:r>
              <a:rPr lang="sl-SI" sz="2000" b="1" dirty="0"/>
              <a:t>Primer</a:t>
            </a:r>
          </a:p>
          <a:p>
            <a:r>
              <a:rPr lang="sl-SI" sz="2000" dirty="0"/>
              <a:t>Otrok se popacka s tempero </a:t>
            </a:r>
          </a:p>
          <a:p>
            <a:pPr marL="0" indent="0">
              <a:buNone/>
            </a:pPr>
            <a:r>
              <a:rPr lang="sl-SI" sz="2000" b="1" dirty="0"/>
              <a:t>1. Razumno</a:t>
            </a:r>
            <a:r>
              <a:rPr lang="sl-SI" sz="2000" dirty="0"/>
              <a:t> se odzovem: vzdržim se nepremišljenih impulzivnih reakcij</a:t>
            </a:r>
          </a:p>
          <a:p>
            <a:r>
              <a:rPr lang="sl-SI" sz="2000" dirty="0"/>
              <a:t>Namesto: Učitelj se vznemiri (Kako bomo to oprali?). </a:t>
            </a:r>
          </a:p>
          <a:p>
            <a:r>
              <a:rPr lang="sl-SI" sz="2000" dirty="0"/>
              <a:t>Se spomnim: milo/pralni prašek in se nasmeji (sam sebi).</a:t>
            </a:r>
          </a:p>
          <a:p>
            <a:pPr marL="0" indent="0">
              <a:buNone/>
            </a:pPr>
            <a:r>
              <a:rPr lang="sl-SI" sz="2000" b="1" dirty="0"/>
              <a:t>2. Razlikujem</a:t>
            </a:r>
            <a:r>
              <a:rPr lang="sl-SI" sz="2000" dirty="0"/>
              <a:t> vedenje od osebe</a:t>
            </a:r>
          </a:p>
          <a:p>
            <a:r>
              <a:rPr lang="sl-SI" sz="2000" dirty="0"/>
              <a:t>Namesto:  Joj, kak pacek si ti! </a:t>
            </a:r>
          </a:p>
          <a:p>
            <a:r>
              <a:rPr lang="sl-SI" sz="2000" dirty="0"/>
              <a:t>Si rečem: Rok se v resnici že zelo izboljšuje, tokrat se je pač spet enkrat popackal. </a:t>
            </a:r>
          </a:p>
          <a:p>
            <a:pPr marL="0" indent="0">
              <a:buNone/>
            </a:pPr>
            <a:r>
              <a:rPr lang="sl-SI" sz="2000" b="1" dirty="0"/>
              <a:t>3. Razumem</a:t>
            </a:r>
            <a:r>
              <a:rPr lang="sl-SI" sz="2000" dirty="0"/>
              <a:t> dogajanje in ga ne vzamem osebno, npr.: razumem čustva za vedenjem in to pomagam razumeti tudi učencu</a:t>
            </a:r>
          </a:p>
          <a:p>
            <a:r>
              <a:rPr lang="sl-SI" sz="2000" dirty="0"/>
              <a:t>Namesto: Kako me vedno znova razjezi!</a:t>
            </a:r>
          </a:p>
          <a:p>
            <a:pPr>
              <a:buSzPct val="114999"/>
            </a:pPr>
            <a:r>
              <a:rPr lang="sl-SI" sz="2000" dirty="0"/>
              <a:t>Si pojasnim: Rok ima nespretno motoriko, tudi njemu ni v redu, da se pogosto popacka. Morda pa ga to, da se bo spet popackal celo tako skrbi, da se mu to še hitreje zgodi.                 </a:t>
            </a:r>
          </a:p>
          <a:p>
            <a:pPr marL="0" indent="0">
              <a:buNone/>
            </a:pPr>
            <a:r>
              <a:rPr lang="sl-SI" sz="2000" b="1" dirty="0"/>
              <a:t>4. Reagiram</a:t>
            </a:r>
            <a:r>
              <a:rPr lang="sl-SI" sz="2000" dirty="0"/>
              <a:t> odločno, a konstruktivno, usmerjeno v rešitve, spodbujam  prevzemanje odgovornosti. </a:t>
            </a:r>
          </a:p>
          <a:p>
            <a:r>
              <a:rPr lang="sl-SI" sz="2000" dirty="0"/>
              <a:t>Namesto: Zdaj bomo pa spet imeli delo, kako se ti to vedno znova dogaja …</a:t>
            </a:r>
          </a:p>
          <a:p>
            <a:r>
              <a:rPr lang="sl-SI" sz="2000" dirty="0"/>
              <a:t>Podam roko otroku, ki se je ves popackal s tempero, in pravim: </a:t>
            </a:r>
            <a:r>
              <a:rPr lang="sl-SI" sz="2000" dirty="0" smtClean="0"/>
              <a:t>„Pridi</a:t>
            </a:r>
            <a:r>
              <a:rPr lang="sl-SI" sz="2000" dirty="0"/>
              <a:t>, bova poskušala najti jopico </a:t>
            </a:r>
            <a:r>
              <a:rPr lang="sl-SI" sz="2000" dirty="0" smtClean="0"/>
              <a:t>za preobleči.“</a:t>
            </a:r>
            <a:endParaRPr lang="sl-SI" sz="2000" dirty="0"/>
          </a:p>
          <a:p>
            <a:endParaRPr lang="sl-SI" sz="2000" dirty="0"/>
          </a:p>
        </p:txBody>
      </p:sp>
      <p:sp>
        <p:nvSpPr>
          <p:cNvPr id="7" name="PoljeZBesedilom 6"/>
          <p:cNvSpPr txBox="1"/>
          <p:nvPr/>
        </p:nvSpPr>
        <p:spPr>
          <a:xfrm>
            <a:off x="304800" y="6526453"/>
            <a:ext cx="7086600" cy="261610"/>
          </a:xfrm>
          <a:prstGeom prst="rect">
            <a:avLst/>
          </a:prstGeom>
          <a:noFill/>
        </p:spPr>
        <p:txBody>
          <a:bodyPr wrap="square" rtlCol="0">
            <a:spAutoFit/>
          </a:bodyPr>
          <a:lstStyle/>
          <a:p>
            <a:r>
              <a:rPr lang="sl-SI" sz="1100" dirty="0">
                <a:solidFill>
                  <a:schemeClr val="accent1"/>
                </a:solidFill>
              </a:rPr>
              <a:t>Podpora strokovnim delavcem pri pripravi na strokovni izpit</a:t>
            </a:r>
            <a:endParaRPr lang="en-US" sz="1100" dirty="0">
              <a:solidFill>
                <a:schemeClr val="accent1"/>
              </a:solidFill>
            </a:endParaRPr>
          </a:p>
        </p:txBody>
      </p:sp>
    </p:spTree>
    <p:extLst>
      <p:ext uri="{BB962C8B-B14F-4D97-AF65-F5344CB8AC3E}">
        <p14:creationId xmlns:p14="http://schemas.microsoft.com/office/powerpoint/2010/main" val="42061191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značba mesta številke diapozitiva 4"/>
          <p:cNvSpPr>
            <a:spLocks noGrp="1"/>
          </p:cNvSpPr>
          <p:nvPr>
            <p:ph type="sldNum" sz="quarter" idx="12"/>
          </p:nvPr>
        </p:nvSpPr>
        <p:spPr/>
        <p:txBody>
          <a:bodyPr/>
          <a:lstStyle/>
          <a:p>
            <a:fld id="{BBC33A9F-7E15-B342-95DB-76D69CE41599}" type="slidenum">
              <a:rPr lang="en-US" smtClean="0"/>
              <a:pPr/>
              <a:t>78</a:t>
            </a:fld>
            <a:endParaRPr lang="en-US"/>
          </a:p>
        </p:txBody>
      </p:sp>
      <p:pic>
        <p:nvPicPr>
          <p:cNvPr id="1026" name="Picture 2" descr="T-2 d.o.o. on X: &quot;Izkoristite prvi jesenski dan za najljubše proste  aktivnosti, TV vsebine vas bodo počakale še 7 dni! #Časovnizamik  https://t.co/iMhPQ7doTH https://t.co/YZ8MKOrGJa&quot; / 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1" y="755996"/>
            <a:ext cx="6649155" cy="3740150"/>
          </a:xfrm>
          <a:prstGeom prst="rect">
            <a:avLst/>
          </a:prstGeom>
          <a:noFill/>
          <a:extLst>
            <a:ext uri="{909E8E84-426E-40DD-AFC4-6F175D3DCCD1}">
              <a14:hiddenFill xmlns:a14="http://schemas.microsoft.com/office/drawing/2010/main">
                <a:solidFill>
                  <a:srgbClr val="FFFFFF"/>
                </a:solidFill>
              </a14:hiddenFill>
            </a:ext>
          </a:extLst>
        </p:spPr>
      </p:pic>
      <p:sp>
        <p:nvSpPr>
          <p:cNvPr id="6" name="PoljeZBesedilom 5"/>
          <p:cNvSpPr txBox="1"/>
          <p:nvPr/>
        </p:nvSpPr>
        <p:spPr>
          <a:xfrm>
            <a:off x="3784821" y="4850296"/>
            <a:ext cx="7871791" cy="1200329"/>
          </a:xfrm>
          <a:prstGeom prst="rect">
            <a:avLst/>
          </a:prstGeom>
          <a:noFill/>
        </p:spPr>
        <p:txBody>
          <a:bodyPr wrap="square" rtlCol="0">
            <a:spAutoFit/>
          </a:bodyPr>
          <a:lstStyle/>
          <a:p>
            <a:r>
              <a:rPr lang="sl-SI" sz="2400" dirty="0" smtClean="0">
                <a:solidFill>
                  <a:schemeClr val="accent4">
                    <a:lumMod val="75000"/>
                  </a:schemeClr>
                </a:solidFill>
                <a:latin typeface="Jokerman" panose="04090605060D06020702" pitchFamily="82" charset="0"/>
              </a:rPr>
              <a:t>Hvala za vaš današnji čas.</a:t>
            </a:r>
          </a:p>
          <a:p>
            <a:r>
              <a:rPr lang="sl-SI" sz="2400" dirty="0" smtClean="0">
                <a:solidFill>
                  <a:schemeClr val="accent4">
                    <a:lumMod val="75000"/>
                  </a:schemeClr>
                </a:solidFill>
                <a:latin typeface="Jokerman" panose="04090605060D06020702" pitchFamily="82" charset="0"/>
              </a:rPr>
              <a:t>Varne in pogumne vsakodnevne korake vam želimo.</a:t>
            </a:r>
          </a:p>
          <a:p>
            <a:r>
              <a:rPr lang="sl-SI" sz="2400" dirty="0" smtClean="0">
                <a:solidFill>
                  <a:schemeClr val="accent4">
                    <a:lumMod val="75000"/>
                  </a:schemeClr>
                </a:solidFill>
                <a:latin typeface="Jokerman" panose="04090605060D06020702" pitchFamily="82" charset="0"/>
              </a:rPr>
              <a:t>Biti učitelj, je čaroben poklic …</a:t>
            </a:r>
            <a:endParaRPr lang="sl-SI" sz="2400" dirty="0">
              <a:solidFill>
                <a:schemeClr val="accent4">
                  <a:lumMod val="75000"/>
                </a:schemeClr>
              </a:solidFill>
              <a:latin typeface="Jokerman" panose="04090605060D06020702" pitchFamily="82" charset="0"/>
            </a:endParaRPr>
          </a:p>
        </p:txBody>
      </p:sp>
    </p:spTree>
    <p:extLst>
      <p:ext uri="{BB962C8B-B14F-4D97-AF65-F5344CB8AC3E}">
        <p14:creationId xmlns:p14="http://schemas.microsoft.com/office/powerpoint/2010/main" val="180344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46202" y="864108"/>
            <a:ext cx="2947482" cy="2845262"/>
          </a:xfrm>
        </p:spPr>
        <p:txBody>
          <a:bodyPr/>
          <a:lstStyle/>
          <a:p>
            <a:pPr algn="ctr"/>
            <a:r>
              <a:rPr lang="sl-SI" dirty="0"/>
              <a:t>Strokovni izpit </a:t>
            </a:r>
            <a:br>
              <a:rPr lang="sl-SI" dirty="0"/>
            </a:br>
            <a:r>
              <a:rPr lang="sl-SI" dirty="0"/>
              <a:t>=</a:t>
            </a:r>
            <a:br>
              <a:rPr lang="sl-SI" dirty="0"/>
            </a:br>
            <a:r>
              <a:rPr lang="sl-SI" dirty="0"/>
              <a:t>Državni izpit</a:t>
            </a:r>
          </a:p>
        </p:txBody>
      </p:sp>
      <p:sp>
        <p:nvSpPr>
          <p:cNvPr id="3" name="Označba mesta vsebine 2"/>
          <p:cNvSpPr>
            <a:spLocks noGrp="1"/>
          </p:cNvSpPr>
          <p:nvPr>
            <p:ph idx="1"/>
          </p:nvPr>
        </p:nvSpPr>
        <p:spPr>
          <a:xfrm>
            <a:off x="3869268" y="864108"/>
            <a:ext cx="7315200" cy="5993892"/>
          </a:xfrm>
        </p:spPr>
        <p:txBody>
          <a:bodyPr/>
          <a:lstStyle/>
          <a:p>
            <a:r>
              <a:rPr lang="sl-SI" sz="2600" dirty="0">
                <a:solidFill>
                  <a:srgbClr val="002060"/>
                </a:solidFill>
              </a:rPr>
              <a:t>Ustni izpit  - MVI</a:t>
            </a:r>
          </a:p>
          <a:p>
            <a:r>
              <a:rPr lang="sl-SI" sz="2600" dirty="0">
                <a:solidFill>
                  <a:srgbClr val="002060"/>
                </a:solidFill>
              </a:rPr>
              <a:t>Prvi pristop brezplačen</a:t>
            </a:r>
          </a:p>
          <a:p>
            <a:r>
              <a:rPr lang="sl-SI" sz="2600" dirty="0">
                <a:solidFill>
                  <a:srgbClr val="002060"/>
                </a:solidFill>
              </a:rPr>
              <a:t>Izvajanje izpitov  15. 9. – 15. 7. (roki niso razpisani)</a:t>
            </a:r>
          </a:p>
          <a:p>
            <a:r>
              <a:rPr lang="sl-SI" sz="2600" dirty="0">
                <a:solidFill>
                  <a:srgbClr val="002060"/>
                </a:solidFill>
              </a:rPr>
              <a:t>Čakalna doba na izpit – največ 90 dni</a:t>
            </a:r>
          </a:p>
          <a:p>
            <a:r>
              <a:rPr lang="sl-SI" sz="2600" dirty="0">
                <a:solidFill>
                  <a:srgbClr val="002060"/>
                </a:solidFill>
              </a:rPr>
              <a:t>E-vabila; najmanj 14 dni pred izpitom</a:t>
            </a:r>
          </a:p>
          <a:p>
            <a:r>
              <a:rPr lang="sl-SI" sz="2600" dirty="0">
                <a:solidFill>
                  <a:srgbClr val="002060"/>
                </a:solidFill>
              </a:rPr>
              <a:t>Člani izpitne komisije (imenuje minister) – posamezna komisija v sestavi treh članov</a:t>
            </a:r>
          </a:p>
          <a:p>
            <a:endParaRPr lang="sl-SI" dirty="0"/>
          </a:p>
        </p:txBody>
      </p:sp>
      <p:pic>
        <p:nvPicPr>
          <p:cNvPr id="5" name="Slika 4"/>
          <p:cNvPicPr>
            <a:picLocks noChangeAspect="1"/>
          </p:cNvPicPr>
          <p:nvPr/>
        </p:nvPicPr>
        <p:blipFill rotWithShape="1">
          <a:blip r:embed="rId3">
            <a:extLst>
              <a:ext uri="{28A0092B-C50C-407E-A947-70E740481C1C}">
                <a14:useLocalDpi xmlns:a14="http://schemas.microsoft.com/office/drawing/2010/main" val="0"/>
              </a:ext>
            </a:extLst>
          </a:blip>
          <a:srcRect l="16648" r="16076"/>
          <a:stretch/>
        </p:blipFill>
        <p:spPr>
          <a:xfrm>
            <a:off x="9959571" y="3142377"/>
            <a:ext cx="1820093" cy="1800498"/>
          </a:xfrm>
          <a:prstGeom prst="rect">
            <a:avLst/>
          </a:prstGeom>
          <a:solidFill>
            <a:srgbClr val="088388"/>
          </a:solidFill>
        </p:spPr>
      </p:pic>
      <p:pic>
        <p:nvPicPr>
          <p:cNvPr id="6" name="Slika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0724" y="3142377"/>
            <a:ext cx="3638835" cy="3897731"/>
          </a:xfrm>
          <a:prstGeom prst="rect">
            <a:avLst/>
          </a:prstGeom>
        </p:spPr>
      </p:pic>
      <p:pic>
        <p:nvPicPr>
          <p:cNvPr id="7" name="Slika 6" descr="Slika, ki vsebuje besede besedilo&#10;&#10;Opis je samodejno ustvarjen">
            <a:extLst>
              <a:ext uri="{FF2B5EF4-FFF2-40B4-BE49-F238E27FC236}">
                <a16:creationId xmlns:a16="http://schemas.microsoft.com/office/drawing/2014/main" id="{3FBFA50E-8ED8-44FA-A935-8476DA98A8BA}"/>
              </a:ext>
            </a:extLst>
          </p:cNvPr>
          <p:cNvPicPr>
            <a:picLocks noChangeAspect="1"/>
          </p:cNvPicPr>
          <p:nvPr/>
        </p:nvPicPr>
        <p:blipFill>
          <a:blip r:embed="rId5"/>
          <a:stretch>
            <a:fillRect/>
          </a:stretch>
        </p:blipFill>
        <p:spPr>
          <a:xfrm>
            <a:off x="53068" y="133574"/>
            <a:ext cx="3333750" cy="609600"/>
          </a:xfrm>
          <a:prstGeom prst="rect">
            <a:avLst/>
          </a:prstGeom>
        </p:spPr>
      </p:pic>
      <p:sp>
        <p:nvSpPr>
          <p:cNvPr id="8" name="PoljeZBesedilom 7"/>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314751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252919" y="1123838"/>
            <a:ext cx="2947482" cy="3146712"/>
          </a:xfrm>
        </p:spPr>
        <p:txBody>
          <a:bodyPr/>
          <a:lstStyle/>
          <a:p>
            <a:r>
              <a:rPr lang="sl-SI" dirty="0"/>
              <a:t>Opravljen strokovni izpit</a:t>
            </a:r>
            <a:br>
              <a:rPr lang="sl-SI" dirty="0"/>
            </a:br>
            <a:r>
              <a:rPr lang="sl-SI" dirty="0"/>
              <a:t/>
            </a:r>
            <a:br>
              <a:rPr lang="sl-SI" dirty="0"/>
            </a:br>
            <a:endParaRPr lang="sl-SI" dirty="0"/>
          </a:p>
        </p:txBody>
      </p:sp>
      <p:sp>
        <p:nvSpPr>
          <p:cNvPr id="3" name="Označba mesta vsebine 2"/>
          <p:cNvSpPr>
            <a:spLocks noGrp="1"/>
          </p:cNvSpPr>
          <p:nvPr>
            <p:ph idx="1"/>
          </p:nvPr>
        </p:nvSpPr>
        <p:spPr>
          <a:xfrm>
            <a:off x="3791157" y="550599"/>
            <a:ext cx="7315200" cy="5908481"/>
          </a:xfrm>
        </p:spPr>
        <p:txBody>
          <a:bodyPr>
            <a:normAutofit lnSpcReduction="10000"/>
          </a:bodyPr>
          <a:lstStyle/>
          <a:p>
            <a:endParaRPr lang="sl-SI" sz="2600" dirty="0">
              <a:solidFill>
                <a:srgbClr val="002060"/>
              </a:solidFill>
            </a:endParaRPr>
          </a:p>
          <a:p>
            <a:endParaRPr lang="sl-SI" sz="2600" dirty="0">
              <a:solidFill>
                <a:srgbClr val="002060"/>
              </a:solidFill>
            </a:endParaRPr>
          </a:p>
          <a:p>
            <a:r>
              <a:rPr lang="sl-SI" sz="2600" dirty="0">
                <a:solidFill>
                  <a:srgbClr val="002060"/>
                </a:solidFill>
              </a:rPr>
              <a:t>Uspešnost pri izpitu – opravljeni vsi deli izpita</a:t>
            </a:r>
          </a:p>
          <a:p>
            <a:r>
              <a:rPr lang="sl-SI" sz="2600" dirty="0">
                <a:solidFill>
                  <a:srgbClr val="002060"/>
                </a:solidFill>
              </a:rPr>
              <a:t>Ponovno opravljanje (prijava, plačilo, čakalna doba)</a:t>
            </a:r>
          </a:p>
          <a:p>
            <a:r>
              <a:rPr lang="sl-SI" sz="2600" dirty="0">
                <a:solidFill>
                  <a:srgbClr val="002060"/>
                </a:solidFill>
              </a:rPr>
              <a:t>Odjava od izpita</a:t>
            </a:r>
          </a:p>
          <a:p>
            <a:endParaRPr lang="sl-SI" sz="2600" dirty="0">
              <a:solidFill>
                <a:srgbClr val="002060"/>
              </a:solidFill>
            </a:endParaRPr>
          </a:p>
          <a:p>
            <a:pPr marL="0" indent="0">
              <a:buNone/>
            </a:pPr>
            <a:endParaRPr lang="sl-SI" sz="2600" dirty="0">
              <a:solidFill>
                <a:srgbClr val="002060"/>
              </a:solidFill>
            </a:endParaRPr>
          </a:p>
          <a:p>
            <a:endParaRPr lang="sl-SI" sz="2600" dirty="0">
              <a:solidFill>
                <a:srgbClr val="002060"/>
              </a:solidFill>
            </a:endParaRPr>
          </a:p>
          <a:p>
            <a:r>
              <a:rPr lang="sl-SI" sz="2600" dirty="0">
                <a:solidFill>
                  <a:srgbClr val="002060"/>
                </a:solidFill>
              </a:rPr>
              <a:t>Generalen izpit </a:t>
            </a:r>
          </a:p>
          <a:p>
            <a:r>
              <a:rPr lang="sl-SI" sz="2600" dirty="0">
                <a:solidFill>
                  <a:srgbClr val="002060"/>
                </a:solidFill>
              </a:rPr>
              <a:t>Pridobitev polne poklicne kvalifikacije</a:t>
            </a:r>
          </a:p>
          <a:p>
            <a:r>
              <a:rPr lang="sl-SI" sz="2600" dirty="0">
                <a:solidFill>
                  <a:srgbClr val="002060"/>
                </a:solidFill>
              </a:rPr>
              <a:t>Zaposlitev za NDČ </a:t>
            </a:r>
          </a:p>
          <a:p>
            <a:r>
              <a:rPr lang="sl-SI" sz="2600" dirty="0">
                <a:solidFill>
                  <a:srgbClr val="002060"/>
                </a:solidFill>
              </a:rPr>
              <a:t>Karierno napredovanje</a:t>
            </a:r>
          </a:p>
          <a:p>
            <a:endParaRPr lang="sl-SI" sz="2600" dirty="0"/>
          </a:p>
          <a:p>
            <a:endParaRPr lang="sl-SI" sz="2600" dirty="0"/>
          </a:p>
        </p:txBody>
      </p:sp>
      <p:pic>
        <p:nvPicPr>
          <p:cNvPr id="10" name="Slika 9"/>
          <p:cNvPicPr>
            <a:picLocks noChangeAspect="1"/>
          </p:cNvPicPr>
          <p:nvPr/>
        </p:nvPicPr>
        <p:blipFill>
          <a:blip r:embed="rId3"/>
          <a:stretch>
            <a:fillRect/>
          </a:stretch>
        </p:blipFill>
        <p:spPr>
          <a:xfrm>
            <a:off x="7703734" y="2397381"/>
            <a:ext cx="3402623" cy="2214915"/>
          </a:xfrm>
          <a:prstGeom prst="rect">
            <a:avLst/>
          </a:prstGeom>
        </p:spPr>
      </p:pic>
      <p:pic>
        <p:nvPicPr>
          <p:cNvPr id="7" name="Slika 6"/>
          <p:cNvPicPr>
            <a:picLocks noChangeAspect="1"/>
          </p:cNvPicPr>
          <p:nvPr/>
        </p:nvPicPr>
        <p:blipFill>
          <a:blip r:embed="rId4"/>
          <a:stretch>
            <a:fillRect/>
          </a:stretch>
        </p:blipFill>
        <p:spPr>
          <a:xfrm rot="6145703">
            <a:off x="148744" y="3477140"/>
            <a:ext cx="3533530" cy="2409374"/>
          </a:xfrm>
          <a:prstGeom prst="rect">
            <a:avLst/>
          </a:prstGeom>
        </p:spPr>
      </p:pic>
      <p:pic>
        <p:nvPicPr>
          <p:cNvPr id="8" name="Slika 7" descr="Slika, ki vsebuje besede besedilo&#10;&#10;Opis je samodejno ustvarjen">
            <a:extLst>
              <a:ext uri="{FF2B5EF4-FFF2-40B4-BE49-F238E27FC236}">
                <a16:creationId xmlns:a16="http://schemas.microsoft.com/office/drawing/2014/main" id="{2AFD498B-F067-406C-8C4B-FA9891D0065B}"/>
              </a:ext>
            </a:extLst>
          </p:cNvPr>
          <p:cNvPicPr>
            <a:picLocks noChangeAspect="1"/>
          </p:cNvPicPr>
          <p:nvPr/>
        </p:nvPicPr>
        <p:blipFill>
          <a:blip r:embed="rId5"/>
          <a:stretch>
            <a:fillRect/>
          </a:stretch>
        </p:blipFill>
        <p:spPr>
          <a:xfrm>
            <a:off x="0" y="61945"/>
            <a:ext cx="3333750" cy="609600"/>
          </a:xfrm>
          <a:prstGeom prst="rect">
            <a:avLst/>
          </a:prstGeom>
        </p:spPr>
      </p:pic>
      <p:sp>
        <p:nvSpPr>
          <p:cNvPr id="9" name="PoljeZBesedilom 8"/>
          <p:cNvSpPr txBox="1"/>
          <p:nvPr/>
        </p:nvSpPr>
        <p:spPr>
          <a:xfrm>
            <a:off x="8265458" y="6488668"/>
            <a:ext cx="3926542" cy="369332"/>
          </a:xfrm>
          <a:prstGeom prst="rect">
            <a:avLst/>
          </a:prstGeom>
          <a:noFill/>
        </p:spPr>
        <p:txBody>
          <a:bodyPr wrap="square" rtlCol="0">
            <a:spAutoFit/>
          </a:bodyPr>
          <a:lstStyle/>
          <a:p>
            <a:r>
              <a:rPr lang="sl-SI" b="1" dirty="0">
                <a:latin typeface="Century Gothic" panose="020B0502020202020204" pitchFamily="34" charset="0"/>
              </a:rPr>
              <a:t>Sektor za razvoj kadrov v </a:t>
            </a:r>
            <a:r>
              <a:rPr lang="sl-SI" b="1" dirty="0" smtClean="0">
                <a:latin typeface="Century Gothic" panose="020B0502020202020204" pitchFamily="34" charset="0"/>
              </a:rPr>
              <a:t>šolstvu</a:t>
            </a:r>
            <a:endParaRPr lang="sl-SI" b="1" dirty="0">
              <a:latin typeface="Century Gothic" panose="020B0502020202020204" pitchFamily="34" charset="0"/>
            </a:endParaRPr>
          </a:p>
        </p:txBody>
      </p:sp>
    </p:spTree>
    <p:extLst>
      <p:ext uri="{BB962C8B-B14F-4D97-AF65-F5344CB8AC3E}">
        <p14:creationId xmlns:p14="http://schemas.microsoft.com/office/powerpoint/2010/main" val="550186248"/>
      </p:ext>
    </p:extLst>
  </p:cSld>
  <p:clrMapOvr>
    <a:masterClrMapping/>
  </p:clrMapOvr>
</p:sld>
</file>

<file path=ppt/theme/theme1.xml><?xml version="1.0" encoding="utf-8"?>
<a:theme xmlns:a="http://schemas.openxmlformats.org/drawingml/2006/main" name="Default Theme">
  <a:themeElements>
    <a:clrScheme name="zrss124">
      <a:dk1>
        <a:srgbClr val="000000"/>
      </a:dk1>
      <a:lt1>
        <a:srgbClr val="FFFFFF"/>
      </a:lt1>
      <a:dk2>
        <a:srgbClr val="007C92"/>
      </a:dk2>
      <a:lt2>
        <a:srgbClr val="EAE8E3"/>
      </a:lt2>
      <a:accent1>
        <a:srgbClr val="0086A8"/>
      </a:accent1>
      <a:accent2>
        <a:srgbClr val="00C0B5"/>
      </a:accent2>
      <a:accent3>
        <a:srgbClr val="FF5C3E"/>
      </a:accent3>
      <a:accent4>
        <a:srgbClr val="FF9300"/>
      </a:accent4>
      <a:accent5>
        <a:srgbClr val="003C4C"/>
      </a:accent5>
      <a:accent6>
        <a:srgbClr val="006C79"/>
      </a:accent6>
      <a:hlink>
        <a:srgbClr val="00C8FF"/>
      </a:hlink>
      <a:folHlink>
        <a:srgbClr val="00D3B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81B1CA578535488CD3B4E51027B68D" ma:contentTypeVersion="12" ma:contentTypeDescription="Create a new document." ma:contentTypeScope="" ma:versionID="8da4ae72506749c9f2af12c019dac37f">
  <xsd:schema xmlns:xsd="http://www.w3.org/2001/XMLSchema" xmlns:xs="http://www.w3.org/2001/XMLSchema" xmlns:p="http://schemas.microsoft.com/office/2006/metadata/properties" xmlns:ns2="d4bfc8c4-59c3-42f2-b46a-7a21111fae7b" xmlns:ns3="54479ce6-1160-4452-9f4d-f12712d66490" targetNamespace="http://schemas.microsoft.com/office/2006/metadata/properties" ma:root="true" ma:fieldsID="c653a60fd1ea3efbff43ffe1cab3cbfe" ns2:_="" ns3:_="">
    <xsd:import namespace="d4bfc8c4-59c3-42f2-b46a-7a21111fae7b"/>
    <xsd:import namespace="54479ce6-1160-4452-9f4d-f12712d6649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fc8c4-59c3-42f2-b46a-7a21111fae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672001a-a426-428b-916b-40e63e7c602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479ce6-1160-4452-9f4d-f12712d6649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13e99f29-6963-4b2e-89c6-57162ba83200}" ma:internalName="TaxCatchAll" ma:showField="CatchAllData" ma:web="54479ce6-1160-4452-9f4d-f12712d66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4479ce6-1160-4452-9f4d-f12712d66490" xsi:nil="true"/>
    <lcf76f155ced4ddcb4097134ff3c332f xmlns="d4bfc8c4-59c3-42f2-b46a-7a21111fae7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4711AC7-F40C-4390-A975-03055E443ABB}">
  <ds:schemaRefs>
    <ds:schemaRef ds:uri="http://schemas.microsoft.com/sharepoint/v3/contenttype/forms"/>
  </ds:schemaRefs>
</ds:datastoreItem>
</file>

<file path=customXml/itemProps2.xml><?xml version="1.0" encoding="utf-8"?>
<ds:datastoreItem xmlns:ds="http://schemas.openxmlformats.org/officeDocument/2006/customXml" ds:itemID="{BBE8BC2F-2835-4877-8FE1-1953DE6221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fc8c4-59c3-42f2-b46a-7a21111fae7b"/>
    <ds:schemaRef ds:uri="54479ce6-1160-4452-9f4d-f12712d66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75AB41-B409-49D0-8953-8CF346BD220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4bfc8c4-59c3-42f2-b46a-7a21111fae7b"/>
    <ds:schemaRef ds:uri="http://purl.org/dc/elements/1.1/"/>
    <ds:schemaRef ds:uri="http://schemas.microsoft.com/office/2006/metadata/properties"/>
    <ds:schemaRef ds:uri="54479ce6-1160-4452-9f4d-f12712d6649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1300</TotalTime>
  <Words>4699</Words>
  <Application>Microsoft Office PowerPoint</Application>
  <PresentationFormat>Širokozaslonsko</PresentationFormat>
  <Paragraphs>747</Paragraphs>
  <Slides>77</Slides>
  <Notes>63</Notes>
  <HiddenSlides>0</HiddenSlides>
  <MMClips>0</MMClips>
  <ScaleCrop>false</ScaleCrop>
  <HeadingPairs>
    <vt:vector size="6" baseType="variant">
      <vt:variant>
        <vt:lpstr>Uporabljene pisave</vt:lpstr>
      </vt:variant>
      <vt:variant>
        <vt:i4>9</vt:i4>
      </vt:variant>
      <vt:variant>
        <vt:lpstr>Tema</vt:lpstr>
      </vt:variant>
      <vt:variant>
        <vt:i4>1</vt:i4>
      </vt:variant>
      <vt:variant>
        <vt:lpstr>Naslovi diapozitivov</vt:lpstr>
      </vt:variant>
      <vt:variant>
        <vt:i4>77</vt:i4>
      </vt:variant>
    </vt:vector>
  </HeadingPairs>
  <TitlesOfParts>
    <vt:vector size="87" baseType="lpstr">
      <vt:lpstr>Arial</vt:lpstr>
      <vt:lpstr>Arial,Sans-Serif</vt:lpstr>
      <vt:lpstr>Calibri</vt:lpstr>
      <vt:lpstr>Century Gothic</vt:lpstr>
      <vt:lpstr>Garamond</vt:lpstr>
      <vt:lpstr>Jokerman</vt:lpstr>
      <vt:lpstr>Times New Roman</vt:lpstr>
      <vt:lpstr>Wingdings</vt:lpstr>
      <vt:lpstr>Wingdings 3</vt:lpstr>
      <vt:lpstr>Default Theme</vt:lpstr>
      <vt:lpstr>Podpora STROKOVNIM DELAVCEM PRI PRIPRAVI NA STROKOVNI IZPIT</vt:lpstr>
      <vt:lpstr>Program</vt:lpstr>
      <vt:lpstr>      Strokovni izpit v  vzgoji in izobraževanju </vt:lpstr>
      <vt:lpstr>Regulacija   Poklicna kvalifikacija</vt:lpstr>
      <vt:lpstr>  Pogoji za opravljanje strokovnega izpita  </vt:lpstr>
      <vt:lpstr>   Prijava na strokovni izpit       </vt:lpstr>
      <vt:lpstr>Obseg strokovnega izpita   Priprava na strokovni izpit</vt:lpstr>
      <vt:lpstr>Strokovni izpit  = Državni izpit</vt:lpstr>
      <vt:lpstr>Opravljen strokovni izpit  </vt:lpstr>
      <vt:lpstr>Zaključek  </vt:lpstr>
      <vt:lpstr>Predstavitev ZRSŠ</vt:lpstr>
      <vt:lpstr>Spletne učilnice:</vt:lpstr>
      <vt:lpstr>PowerPointova predstavitev</vt:lpstr>
      <vt:lpstr>„Ledotalilec“ </vt:lpstr>
      <vt:lpstr>Lastnosti učiteljev</vt:lpstr>
      <vt:lpstr>PowerPointova predstavitev</vt:lpstr>
      <vt:lpstr>S katerimi izzivi se pri zagotavljanju varnega in spodbudnega učnega okolja  ter učinkovitega učnega procesa  sooča učitelj/vzgojitelj v sodobni šoli/vrtcu?</vt:lpstr>
      <vt:lpstr>1. KOMPETENCE NA PODROČJU VZGOJE, UČENJA IN POUČEVANJA </vt:lpstr>
      <vt:lpstr>2. ŠIRŠE PROFESIONALNE KOMPETENCE  </vt:lpstr>
      <vt:lpstr>OPOMNIK ZA OBLIKOVANJE IN SPREMLJANJE PROGRAMA PRIPRAVNIŠTVA</vt:lpstr>
      <vt:lpstr>PowerPointova predstavitev</vt:lpstr>
      <vt:lpstr>Pomembno je, da imata mentor in pripravnik/začetnik v času pripravništva zagotovljen čas (prost termin) za:  skupno načrtovanje pripravnikovih dejavnosti, vključno s skupnim načrtovanjem vzgojno-izobraževalnega dela, sprotno reflektiranje dejavnosti, pogovor, pripravo na hospitacije in pogovor po hospitacijah. </vt:lpstr>
      <vt:lpstr> Kriteriji za presojanje kakovosti vzgojno-izobraževalnega procesa</vt:lpstr>
      <vt:lpstr>PowerPointova predstavitev</vt:lpstr>
      <vt:lpstr>PowerPointova predstavitev</vt:lpstr>
      <vt:lpstr>PowerPointova predstavitev</vt:lpstr>
      <vt:lpstr>Kriteriji za presojanje kakovosti učnega procesa:</vt:lpstr>
      <vt:lpstr>ODMOR </vt:lpstr>
      <vt:lpstr>Delavnica: Kaj zares vpliva na dosežke     učencev?</vt:lpstr>
      <vt:lpstr>PowerPointova predstavitev</vt:lpstr>
      <vt:lpstr>PowerPointova predstavitev</vt:lpstr>
      <vt:lpstr>PowerPointova predstavitev</vt:lpstr>
      <vt:lpstr>PowerPointova predstavitev</vt:lpstr>
      <vt:lpstr>PowerPointova predstavitev</vt:lpstr>
      <vt:lpstr>2. del seminarja  STROKOVNA PODPORA UČITELJEM PRI NAČRTOVANJU IN IZVAJANJU POUKA (NASTOPI)                              Miriam Stanonik, Sandra Mršnik, Mariza Skvarč </vt:lpstr>
      <vt:lpstr>Vsebina      </vt:lpstr>
      <vt:lpstr>PowerPointova predstavitev</vt:lpstr>
      <vt:lpstr>PowerPointova predstavitev</vt:lpstr>
      <vt:lpstr>V kolikšni meri ste v času študija spoznali in uporabljali učni/-e načrt/-e predmeta/-ov, ki jih poučujete? </vt:lpstr>
      <vt:lpstr>2. Dejavnost: Samorefleksija poznavanja in uporabe učnega načrta </vt:lpstr>
      <vt:lpstr>IZHODIŠČE ZA NAČRTOVANJE</vt:lpstr>
      <vt:lpstr>PowerPointova predstavitev</vt:lpstr>
      <vt:lpstr>Kako nam učni načrt pomaga pri načrtovanju, poučevanju in ocenjevanju </vt:lpstr>
      <vt:lpstr>Kako nam učni načrt pomaga pri načrtovanju, poučevanju in ocenjevanju </vt:lpstr>
      <vt:lpstr>           SPROTNA                   PRIPRAVA                        na VI delo</vt:lpstr>
      <vt:lpstr>TEMELJ ZA NAČRTOVANJE SPROTNE PRIPRAVE</vt:lpstr>
      <vt:lpstr>PowerPointova predstavitev</vt:lpstr>
      <vt:lpstr>PRIMER OBRAZCA ZA SPROTNO PRIPRAVO </vt:lpstr>
      <vt:lpstr>PRIMER OBRAZCA ZA SPROTNO PRIPRAVO</vt:lpstr>
      <vt:lpstr>PowerPointova predstavitev</vt:lpstr>
      <vt:lpstr>KLJUČNE USMERITVE PRI NAČRTOVANJU POUKA</vt:lpstr>
      <vt:lpstr>NAMENI UČENJA </vt:lpstr>
      <vt:lpstr>PowerPointova predstavitev</vt:lpstr>
      <vt:lpstr>PowerPointova predstavitev</vt:lpstr>
      <vt:lpstr>PowerPointova predstavitev</vt:lpstr>
      <vt:lpstr>PowerPointova predstavitev</vt:lpstr>
      <vt:lpstr>PowerPointova predstavitev</vt:lpstr>
      <vt:lpstr>Samorefleksija poznavanja in uporabe aktivnih metod učenja in poučevanja</vt:lpstr>
      <vt:lpstr>Učne oblike dela</vt:lpstr>
      <vt:lpstr>PowerPointova predstavitev</vt:lpstr>
      <vt:lpstr>PowerPointova predstavitev</vt:lpstr>
      <vt:lpstr>PowerPointova predstavitev</vt:lpstr>
      <vt:lpstr>PowerPointova predstavitev</vt:lpstr>
      <vt:lpstr>PowerPointova predstavitev</vt:lpstr>
      <vt:lpstr>PowerPointova predstavitev</vt:lpstr>
      <vt:lpstr>PowerPointova predstavitev</vt:lpstr>
      <vt:lpstr>Spoznavni govor Oblikovanje vprašanj</vt:lpstr>
      <vt:lpstr>PowerPointova predstavitev</vt:lpstr>
      <vt:lpstr>PowerPointova predstavitev</vt:lpstr>
      <vt:lpstr>KLASIFIKACIJA VPRAŠANJ (prirejeno) PO BLOOMOVI TAKSONOMIJI </vt:lpstr>
      <vt:lpstr>Odnosni govor</vt:lpstr>
      <vt:lpstr>4R</vt:lpstr>
      <vt:lpstr>PowerPointova predstavitev</vt:lpstr>
      <vt:lpstr>PowerPointova predstavitev</vt:lpstr>
      <vt:lpstr>Učitelj stoji ob učencu, ki se jezi in trga stran iz zvezka, ker je napačno izračunal račun. Začnem z vprašanjem:  Kaj misliš, da bi ti pomagalo naslednjič, ko ugotoviš, da si napačno izračunal? Kaj je bolje zate? Pomagamo mu priti do rešitve, ki deluje zanj. </vt:lpstr>
      <vt:lpstr>PowerPointova predstavitev</vt:lpstr>
      <vt:lpstr>PowerPointova predstavitev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Naslov prezentacije</dc:title>
  <dc:creator>SMršnik</dc:creator>
  <cp:lastModifiedBy>Mariza Skvarč</cp:lastModifiedBy>
  <cp:revision>80</cp:revision>
  <dcterms:created xsi:type="dcterms:W3CDTF">2023-01-05T09:10:29Z</dcterms:created>
  <dcterms:modified xsi:type="dcterms:W3CDTF">2023-11-08T11:47:54Z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0x0101000381B1CA578535488CD3B4E51027B68D</vt:lpwstr>
  </property>
  <property fmtid="{D5CDD505-2E9C-101B-9397-08002B2CF9AE}" pid="3" name="MediaServiceImageTags">
    <vt:lpwstr/>
  </property>
</Properties>
</file>